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3"/>
  </p:notesMasterIdLst>
  <p:sldIdLst>
    <p:sldId id="264" r:id="rId2"/>
    <p:sldId id="278" r:id="rId3"/>
    <p:sldId id="271" r:id="rId4"/>
    <p:sldId id="298" r:id="rId5"/>
    <p:sldId id="328" r:id="rId6"/>
    <p:sldId id="614" r:id="rId7"/>
    <p:sldId id="633" r:id="rId8"/>
    <p:sldId id="632" r:id="rId9"/>
    <p:sldId id="634" r:id="rId10"/>
    <p:sldId id="659" r:id="rId11"/>
    <p:sldId id="668" r:id="rId12"/>
    <p:sldId id="635" r:id="rId13"/>
    <p:sldId id="636" r:id="rId14"/>
    <p:sldId id="637" r:id="rId15"/>
    <p:sldId id="638" r:id="rId16"/>
    <p:sldId id="639" r:id="rId17"/>
    <p:sldId id="640" r:id="rId18"/>
    <p:sldId id="641" r:id="rId19"/>
    <p:sldId id="644" r:id="rId20"/>
    <p:sldId id="645" r:id="rId21"/>
    <p:sldId id="669" r:id="rId22"/>
    <p:sldId id="670" r:id="rId23"/>
    <p:sldId id="671" r:id="rId24"/>
    <p:sldId id="672" r:id="rId25"/>
    <p:sldId id="673" r:id="rId26"/>
    <p:sldId id="674" r:id="rId27"/>
    <p:sldId id="675" r:id="rId28"/>
    <p:sldId id="676" r:id="rId29"/>
    <p:sldId id="677" r:id="rId30"/>
    <p:sldId id="678" r:id="rId31"/>
    <p:sldId id="679" r:id="rId32"/>
    <p:sldId id="666" r:id="rId33"/>
    <p:sldId id="647" r:id="rId34"/>
    <p:sldId id="648" r:id="rId35"/>
    <p:sldId id="680" r:id="rId36"/>
    <p:sldId id="665" r:id="rId37"/>
    <p:sldId id="655" r:id="rId38"/>
    <p:sldId id="642" r:id="rId39"/>
    <p:sldId id="651" r:id="rId40"/>
    <p:sldId id="653" r:id="rId41"/>
    <p:sldId id="652" r:id="rId42"/>
    <p:sldId id="654" r:id="rId43"/>
    <p:sldId id="667" r:id="rId44"/>
    <p:sldId id="662" r:id="rId45"/>
    <p:sldId id="664" r:id="rId46"/>
    <p:sldId id="663" r:id="rId47"/>
    <p:sldId id="658" r:id="rId48"/>
    <p:sldId id="660" r:id="rId49"/>
    <p:sldId id="661" r:id="rId50"/>
    <p:sldId id="650" r:id="rId51"/>
    <p:sldId id="610" r:id="rId5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9"/>
    <p:restoredTop sz="96085"/>
  </p:normalViewPr>
  <p:slideViewPr>
    <p:cSldViewPr snapToGrid="0">
      <p:cViewPr varScale="1">
        <p:scale>
          <a:sx n="103" d="100"/>
          <a:sy n="103" d="100"/>
        </p:scale>
        <p:origin x="19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2025/10/8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101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14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495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570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91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19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94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7E48-63BC-7E80-70FB-E4FEC618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4C8F8F5-19F1-402D-7EC3-3C25933C3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CD2F73-96FB-FD62-69DE-3AE55B616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658FD2-BC34-E546-7B10-8739299AA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72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fqEtyRv9jmhGyLAZYE2pjC" TargetMode="External"/><Relationship Id="rId4" Type="http://schemas.openxmlformats.org/officeDocument/2006/relationships/hyperlink" Target="https://app.sli.do/event/r6bsGhmsqjXx3WLiJiGQd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26698" y="4749453"/>
            <a:ext cx="5559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Convolutional Neural Networks</a:t>
            </a:r>
          </a:p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(CNN)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26698" y="5827136"/>
            <a:ext cx="488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8" name="圖片 7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22F76685-E2D2-0BC7-76BB-5BDBC9DC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75" y="4533398"/>
            <a:ext cx="1960729" cy="1960729"/>
          </a:xfrm>
          <a:prstGeom prst="rect">
            <a:avLst/>
          </a:prstGeom>
        </p:spPr>
      </p:pic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8F823108-2692-7850-78FB-371EE4D6F4E9}"/>
              </a:ext>
            </a:extLst>
          </p:cNvPr>
          <p:cNvSpPr txBox="1"/>
          <p:nvPr/>
        </p:nvSpPr>
        <p:spPr>
          <a:xfrm>
            <a:off x="918160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DL1008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C6CA94-AF36-F0D4-5089-5AA183D3CA39}"/>
              </a:ext>
            </a:extLst>
          </p:cNvPr>
          <p:cNvSpPr txBox="1"/>
          <p:nvPr/>
        </p:nvSpPr>
        <p:spPr>
          <a:xfrm>
            <a:off x="638816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18A1B13-F380-167F-F1AB-CB32E4209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691" y="4707131"/>
            <a:ext cx="1613262" cy="16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5FA431-3EAD-EC2F-F9B4-0BD29E4A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6000" dirty="0"/>
              <a:t>Convolutional Neural Networks</a:t>
            </a:r>
            <a:endParaRPr lang="zh-TW" altLang="en-US" sz="6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312411E-ACDE-BBFE-042A-7B29520E0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E7B09-930D-3D48-E1CF-D5AF3CDC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F65F0-5D84-F489-2123-BA0CB595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卷積層有兩個重要的設定參數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50A496-66DA-ED64-9212-E6A9BBF6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84695B-909C-5E59-EB63-4B54E794BF24}"/>
              </a:ext>
            </a:extLst>
          </p:cNvPr>
          <p:cNvSpPr txBox="1"/>
          <p:nvPr/>
        </p:nvSpPr>
        <p:spPr>
          <a:xfrm>
            <a:off x="653144" y="1806093"/>
            <a:ext cx="1091837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stride (int): </a:t>
            </a:r>
            <a:r>
              <a:rPr kumimoji="1" lang="zh-TW" altLang="en-US" sz="2400" dirty="0"/>
              <a:t>步長，代表卷積一次走幾個像素點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padding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(int): </a:t>
            </a:r>
            <a:r>
              <a:rPr kumimoji="1" lang="zh-TW" altLang="en-US" sz="2400" dirty="0"/>
              <a:t>影像的四個邊要不要補</a:t>
            </a:r>
            <a:r>
              <a:rPr kumimoji="1" lang="en-US" altLang="zh-TW" sz="2400" dirty="0"/>
              <a:t> 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E632C4-ACC8-426F-8CEC-9DEE32BB1C49}"/>
              </a:ext>
            </a:extLst>
          </p:cNvPr>
          <p:cNvSpPr txBox="1"/>
          <p:nvPr/>
        </p:nvSpPr>
        <p:spPr>
          <a:xfrm>
            <a:off x="5902711" y="1393413"/>
            <a:ext cx="5739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docs.pytorch.org</a:t>
            </a:r>
            <a:r>
              <a:rPr kumimoji="1" lang="en" altLang="zh-TW" sz="1400" dirty="0"/>
              <a:t>/docs/stable/generated/torch.nn.Conv2d.html</a:t>
            </a:r>
            <a:endParaRPr kumimoji="1" lang="zh-TW" altLang="en-US" sz="1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21462E6-D620-0608-6113-B805FAEF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93" y="3205849"/>
            <a:ext cx="2377142" cy="23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32B840C-EB45-BE78-1635-E98CFE922841}"/>
              </a:ext>
            </a:extLst>
          </p:cNvPr>
          <p:cNvSpPr txBox="1"/>
          <p:nvPr/>
        </p:nvSpPr>
        <p:spPr>
          <a:xfrm>
            <a:off x="1708407" y="5571719"/>
            <a:ext cx="275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Padding = 0, stride = 2</a:t>
            </a:r>
            <a:endParaRPr kumimoji="1"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68A9EF-EAF7-90E4-C7B2-9B857EE9FE31}"/>
              </a:ext>
            </a:extLst>
          </p:cNvPr>
          <p:cNvSpPr txBox="1"/>
          <p:nvPr/>
        </p:nvSpPr>
        <p:spPr>
          <a:xfrm>
            <a:off x="1708407" y="6040355"/>
            <a:ext cx="296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hannibunny.github.io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mlbook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neuralnetworks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convolutionDemos.html</a:t>
            </a:r>
            <a:endParaRPr kumimoji="1" lang="zh-TW" altLang="en-US" sz="1200" dirty="0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B0D779EF-9EAE-C173-26E9-6312849D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01572"/>
              </p:ext>
            </p:extLst>
          </p:nvPr>
        </p:nvGraphicFramePr>
        <p:xfrm>
          <a:off x="6483805" y="3175067"/>
          <a:ext cx="2867124" cy="286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54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180E95-5AC1-56A9-CD56-6249F3FC171C}"/>
              </a:ext>
            </a:extLst>
          </p:cNvPr>
          <p:cNvSpPr txBox="1"/>
          <p:nvPr/>
        </p:nvSpPr>
        <p:spPr>
          <a:xfrm>
            <a:off x="5472147" y="6194135"/>
            <a:ext cx="4890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白色代表原始影像區域，橘紅色代表</a:t>
            </a:r>
            <a:r>
              <a:rPr kumimoji="1" lang="en-US" altLang="zh-TW" sz="1600" dirty="0"/>
              <a:t>padding)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827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1637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09655"/>
              </p:ext>
            </p:extLst>
          </p:nvPr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1036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8EEA0B-9314-35BE-C01E-A0A3D137B6D8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9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68188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398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448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6298F0-3EB1-1436-F16A-E3F293A99858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4C9829-3BAD-CD51-38FF-83D4D2F7B4A7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AB823B-8637-9EFA-CDBF-574D392D7625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9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6904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62709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623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B7CE3C4-CC3C-0BE5-E4A3-87D842A021F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B6E03-9AF8-6A97-BF5C-4BA35FB2167D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B13161-1027-0647-4714-8F29145D1963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63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226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2163816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38095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FB9D3F7-3F2E-3B9D-1274-EAD46D98F776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1ABB72-BB7F-C8CE-015A-09EF6BF03AA6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97E56B-AE7F-9F62-EBE0-E9CA1B20412B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501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722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13798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BB5D0650-0F0A-8797-C56A-775610B403D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80766B-9D40-EDBE-7C6D-5FCAAEF9DDB0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06C447-FB66-5EF6-DE82-88ADFEDBB1E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064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156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460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0A63FF9-5680-4B1D-B537-C27855D71729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F4E61D-A04E-4BD7-FB2F-4BD96958AD8B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7671D5-8D8A-166F-A94B-469F48DC8CC6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408137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7977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C2CFF53-45AD-E77B-BD24-61CB019D7CA5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7BE850-8EB7-B4EA-8D64-FE9D549FBDF3}"/>
              </a:ext>
            </a:extLst>
          </p:cNvPr>
          <p:cNvSpPr txBox="1"/>
          <p:nvPr/>
        </p:nvSpPr>
        <p:spPr>
          <a:xfrm>
            <a:off x="8026338" y="4840164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C5793-279B-2D6E-D92F-CA035BF863DA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9AE7E-82A7-9331-5038-9C405BE8D67D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B5BAD6-837A-28F7-E73D-1EFFF105E642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9FCEA4-6274-9686-1863-55E207CECC8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16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Images [10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Convolutional Neural Networks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CV (Computer Vision)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[40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HW2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57452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A897311A-557B-1CFD-C97F-1936037A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64579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5EA059A-FD06-F6AE-0A11-7DA4A03D7095}"/>
              </a:ext>
            </a:extLst>
          </p:cNvPr>
          <p:cNvCxnSpPr/>
          <p:nvPr/>
        </p:nvCxnSpPr>
        <p:spPr>
          <a:xfrm>
            <a:off x="1088571" y="1889760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C26769-1E95-AA18-FF0E-C2A11B1F2D9C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B1C1EF-E810-E96A-0AC5-9735E5A30ED6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361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AE90-9EBF-80B3-5C6F-BBECF38D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8CBF-295C-7E5E-B28C-C804AB5F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8EB155-7AF8-7322-DBB0-95192D45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A35BBB1-76BF-DF4F-B525-CD84D601D4AC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CE6ADC-41D1-B7DE-9F0F-FD1DD757D11C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B6954B0-3E5A-2DCF-5899-2DFFE24ADEC4}"/>
              </a:ext>
            </a:extLst>
          </p:cNvPr>
          <p:cNvSpPr/>
          <p:nvPr/>
        </p:nvSpPr>
        <p:spPr>
          <a:xfrm>
            <a:off x="769503" y="3429000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2142D5-1CCC-CEF9-950F-0DCD9BED6C6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F4348F3-ADEA-AA87-0E71-818330E9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543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0B1E08F-9203-3606-82ED-374807CF039E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9BC09C9-5711-B6AD-3CC5-AFD1AC7A8A3B}"/>
              </a:ext>
            </a:extLst>
          </p:cNvPr>
          <p:cNvCxnSpPr>
            <a:cxnSpLocks/>
          </p:cNvCxnSpPr>
          <p:nvPr/>
        </p:nvCxnSpPr>
        <p:spPr>
          <a:xfrm>
            <a:off x="627445" y="2483662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5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D1B3-F97C-6EE4-1C73-628141F4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89DF9-46C9-1FD5-002A-2FA22330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E0BE3-6910-6F01-305F-3903252B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9EF46DD-CDF6-D5BC-1D21-334EA00FABF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3783E6-5A6F-3D9B-4525-9A4A65562DF5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796FC3-6B00-8B95-4F23-80091D6CE398}"/>
              </a:ext>
            </a:extLst>
          </p:cNvPr>
          <p:cNvSpPr/>
          <p:nvPr/>
        </p:nvSpPr>
        <p:spPr>
          <a:xfrm>
            <a:off x="2041422" y="3443660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C9BF06-6768-94DD-0497-99E171D35650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7F83A37-7926-1793-D308-B3AE9E56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309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B55727F-9D40-18D4-7A0C-ED7E582DEC5B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81688F6-1FE7-9D66-7A34-CA63EF2EE961}"/>
              </a:ext>
            </a:extLst>
          </p:cNvPr>
          <p:cNvCxnSpPr>
            <a:cxnSpLocks/>
          </p:cNvCxnSpPr>
          <p:nvPr/>
        </p:nvCxnSpPr>
        <p:spPr>
          <a:xfrm>
            <a:off x="1051192" y="3343320"/>
            <a:ext cx="142438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01870-FCC3-10C2-A403-0F3C9AAF56E7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60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927B-8DB0-D2AA-6B21-1ED26DC9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8503E-34EE-3434-184D-A7026AC2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70A36-9B32-056C-4EB3-4D4319D5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B412CB8-E17C-7DF3-0E0C-FFA33EB8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21738"/>
              </p:ext>
            </p:extLst>
          </p:nvPr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1C6A109-A440-E97F-E78E-44D09B043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65122"/>
              </p:ext>
            </p:extLst>
          </p:nvPr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C247C2-BE96-7713-6E17-642CAF6D328E}"/>
              </a:ext>
            </a:extLst>
          </p:cNvPr>
          <p:cNvSpPr/>
          <p:nvPr/>
        </p:nvSpPr>
        <p:spPr>
          <a:xfrm>
            <a:off x="774799" y="154656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A00EB7-69DB-767A-94A4-BEA4DC43DAF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86286F6-457A-EA2D-BAC5-F598DCF21FB5}"/>
              </a:ext>
            </a:extLst>
          </p:cNvPr>
          <p:cNvCxnSpPr/>
          <p:nvPr/>
        </p:nvCxnSpPr>
        <p:spPr>
          <a:xfrm>
            <a:off x="1103444" y="1466277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0BCB97E3-23F3-8CE7-56A7-1F7C47A9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239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BD2C72C-DEC3-588D-A14D-69B84EFBE32F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92573E-DF2E-672D-69EB-649BDC9C6C7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783DCC-6178-82AC-52F0-AA1EF11A8471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64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E7BB5-8772-8FEC-9295-69E4FC79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7D18C-15B0-4181-08D1-B061F9B3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BDF32-474D-4F0A-9E3E-76348856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07FA9B5-B879-B289-FAA3-1E719EF5F7B5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34A035A-C27F-54A2-76EF-BF0182C5F72A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243643F-C500-6D11-6DD4-C1C3E09A3FFA}"/>
              </a:ext>
            </a:extLst>
          </p:cNvPr>
          <p:cNvSpPr/>
          <p:nvPr/>
        </p:nvSpPr>
        <p:spPr>
          <a:xfrm>
            <a:off x="2047281" y="1542525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F072EA-F012-EDD8-537E-B09B413DAE6C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20DD840-1F91-81A0-9C7A-771962C0C2BE}"/>
              </a:ext>
            </a:extLst>
          </p:cNvPr>
          <p:cNvCxnSpPr/>
          <p:nvPr/>
        </p:nvCxnSpPr>
        <p:spPr>
          <a:xfrm>
            <a:off x="2344946" y="1466014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DCB101A-C47D-FF49-14F4-69D8CFA36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964211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3906553-3EBB-0396-1816-950F9DF56202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CEE202-B05C-7B1E-E69B-BC4B3A3E1CA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C770DB-169F-3333-03DB-BAC4E9C0BA47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47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C8FE-6BE6-D867-A78D-8F67A026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68B05-983C-C2E0-383A-6A621AD6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C04BD4-AAC1-4556-51E4-7BA186E5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934FB23-11B6-0726-BA37-6643883DD41E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1BF94AC-45D6-C22B-BB98-058A30A3E977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555FE57-0E14-D46A-0B27-3B853AED4AF4}"/>
              </a:ext>
            </a:extLst>
          </p:cNvPr>
          <p:cNvSpPr/>
          <p:nvPr/>
        </p:nvSpPr>
        <p:spPr>
          <a:xfrm>
            <a:off x="3333457" y="1542525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115203-1C55-F279-0256-265EAD548D3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5E793B2-3363-CD50-96B9-FF658121E77A}"/>
              </a:ext>
            </a:extLst>
          </p:cNvPr>
          <p:cNvCxnSpPr/>
          <p:nvPr/>
        </p:nvCxnSpPr>
        <p:spPr>
          <a:xfrm>
            <a:off x="4918009" y="1466014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4C5A5940-1E4E-AFCE-E8A1-932278987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9181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67249-7C54-FFB6-F5FC-AE87F503F3EB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CE6320-F9AC-3BCD-A290-977E80DFAC63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595B88-837E-9ED3-DD99-B68EA7FC6577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293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18FF-9AF0-80F9-3934-9137F80E0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29E03-4FC2-8C61-3A11-76EAA157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1D1AEE-C845-20DA-A7CF-EBFC8C5B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7AC27F4-43A4-2B9C-C67B-211CF01CE77B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C8AA7A-1420-CBD9-3E7F-95C07F31BE4D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308763-B6CD-A2C1-0414-4937B356A93E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D23F9F9-632A-5CCE-0997-E0F491795C01}"/>
              </a:ext>
            </a:extLst>
          </p:cNvPr>
          <p:cNvCxnSpPr>
            <a:cxnSpLocks/>
          </p:cNvCxnSpPr>
          <p:nvPr/>
        </p:nvCxnSpPr>
        <p:spPr>
          <a:xfrm>
            <a:off x="546731" y="1874061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97BE940-D9B4-7DFE-58F3-08F5B5BD5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65560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0B894E2-A761-7A42-A49E-3975E7C0E102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F962CD-41F5-E44E-0BD0-79B4947F8F4E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CA0B63-6877-0FB4-72AD-E5E27B0B96A5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B79A4B-618F-5357-5969-E60D8C864EE5}"/>
              </a:ext>
            </a:extLst>
          </p:cNvPr>
          <p:cNvSpPr/>
          <p:nvPr/>
        </p:nvSpPr>
        <p:spPr>
          <a:xfrm>
            <a:off x="784851" y="282275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12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E164-24A6-0A23-10CD-8AE380A9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0523D-684C-017B-6A57-7A5AB57F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B1026E-9D55-D866-FC11-7F596127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C89F48-1A06-5CAD-B819-BDC50A397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65376"/>
              </p:ext>
            </p:extLst>
          </p:nvPr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4DB7879-5D3A-7CDA-3160-34808355514E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32B0DC-27DD-1F50-7530-86E2F7012998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A08C2A1-46A8-B8D1-082F-F172167EA43B}"/>
              </a:ext>
            </a:extLst>
          </p:cNvPr>
          <p:cNvCxnSpPr>
            <a:cxnSpLocks/>
          </p:cNvCxnSpPr>
          <p:nvPr/>
        </p:nvCxnSpPr>
        <p:spPr>
          <a:xfrm>
            <a:off x="1096857" y="2745386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BD366893-0A1B-D78D-C5E2-B758BB55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30110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033D8D7-C130-7E68-0023-BF0BB990C367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01A164-1324-533D-46AA-458C52C963F9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D5D23-7D2A-DF2D-1B8A-963FC9A86094}"/>
              </a:ext>
            </a:extLst>
          </p:cNvPr>
          <p:cNvSpPr/>
          <p:nvPr/>
        </p:nvSpPr>
        <p:spPr>
          <a:xfrm>
            <a:off x="2065416" y="2829132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8831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0645-9AFC-8E98-E0A0-73307D9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09AC4-4F18-FF7A-DDCA-E197F78E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ED9AD-6C91-4080-3119-BF0940EA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E03A7A2-90E6-C9EE-8E6B-290AF5EA913E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DBCF23-D430-F418-A47A-FE2B7EA8C265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4E9D81-88B0-329F-E19F-307E7E21BCE3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1681F65-82A6-31E1-903B-688CF0006E14}"/>
              </a:ext>
            </a:extLst>
          </p:cNvPr>
          <p:cNvCxnSpPr>
            <a:cxnSpLocks/>
          </p:cNvCxnSpPr>
          <p:nvPr/>
        </p:nvCxnSpPr>
        <p:spPr>
          <a:xfrm>
            <a:off x="2353228" y="2745386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1DA2123-23DE-802F-E233-7592D4E7D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5173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7938EC1-2AB2-C2FC-15EC-C31F0DD8B830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7C701E-AF08-AE4A-E1C3-ED10028F254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B9A53E-94CC-C296-DE20-E3AA6076B3C7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D7446-FCA9-73CC-B1A1-6FE2DFDE34BA}"/>
              </a:ext>
            </a:extLst>
          </p:cNvPr>
          <p:cNvSpPr/>
          <p:nvPr/>
        </p:nvSpPr>
        <p:spPr>
          <a:xfrm>
            <a:off x="3333457" y="282275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5105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31E0-ADEC-1113-9705-A405CBFA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C0B25-3880-45F5-9371-FDBE6508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E73BE5-5E32-D1C9-A86E-E3659A68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6FB449E-4C14-666A-8E3B-C28C515900EC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CB70DB-99D2-6C6C-455E-EB89748D493A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D47107-8D51-EF11-A1F6-09B4E2F28377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D47E86D7-A220-5F13-A949-2865496A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81826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8D6DFFA-CAA1-7659-96F5-9DD2C1244DFD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B17ECD-FF2D-5320-0C2D-2FEAD12E4351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4F4098-FFB3-3A72-416E-E381C3969315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AE1186-5038-CB69-B59F-308F701904AE}"/>
              </a:ext>
            </a:extLst>
          </p:cNvPr>
          <p:cNvSpPr/>
          <p:nvPr/>
        </p:nvSpPr>
        <p:spPr>
          <a:xfrm>
            <a:off x="792285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C1A8423-E73A-A837-F33E-E02A26B9CF5C}"/>
              </a:ext>
            </a:extLst>
          </p:cNvPr>
          <p:cNvCxnSpPr>
            <a:cxnSpLocks/>
          </p:cNvCxnSpPr>
          <p:nvPr/>
        </p:nvCxnSpPr>
        <p:spPr>
          <a:xfrm>
            <a:off x="598770" y="3108130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以電腦視覺為例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51667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661701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5166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295313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38094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Apple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404055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341673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541386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574567"/>
            <a:ext cx="13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Malignant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08445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Benign</a:t>
            </a:r>
            <a:endParaRPr kumimoji="1" lang="zh-TW" altLang="en-US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4971834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318801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196377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4396220" y="1797930"/>
            <a:ext cx="295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Machine </a:t>
            </a:r>
            <a:r>
              <a:rPr kumimoji="1" lang="en-US" altLang="zh-TW" sz="1600" dirty="0">
                <a:solidFill>
                  <a:srgbClr val="FF0000"/>
                </a:solidFill>
              </a:rPr>
              <a:t>Learning</a:t>
            </a:r>
            <a:r>
              <a:rPr kumimoji="1" lang="en-US" altLang="zh-TW" sz="1600" dirty="0"/>
              <a:t> function!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330C-580E-4D2C-3F2F-BF13EE0A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7E4465-FA8C-8B21-18EE-2D0A25E3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43F89-24A2-8682-F0A3-93F62F4A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7CADFA-064F-2593-3813-FB847FC423E6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AE13140-8BDA-CC79-6601-A5A9CF342F04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43C061-F3E5-D351-21D4-E308D891FCA9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3FAF8C12-9AB0-80C9-0588-D066D432A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48776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9226F7E-79CE-56AF-D4DF-AB3DA23D8417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B16BE2-4F74-5E66-E8CD-2707EA051D08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66C2AD-68C1-3D50-58CF-D3FC192D0F56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A5E31-1C2F-2226-5F96-652164EB1F12}"/>
              </a:ext>
            </a:extLst>
          </p:cNvPr>
          <p:cNvSpPr/>
          <p:nvPr/>
        </p:nvSpPr>
        <p:spPr>
          <a:xfrm>
            <a:off x="2050549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DAF1BB0-9CE3-5535-6CDC-64FAFED5D596}"/>
              </a:ext>
            </a:extLst>
          </p:cNvPr>
          <p:cNvCxnSpPr>
            <a:cxnSpLocks/>
          </p:cNvCxnSpPr>
          <p:nvPr/>
        </p:nvCxnSpPr>
        <p:spPr>
          <a:xfrm>
            <a:off x="1110450" y="4006817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44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4EB14-52EB-3880-4811-B8C7D649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33694-4D39-EE87-6C77-7AC761F9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34EDA1-A4C1-30A7-FC32-0A8FFA85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200A5D9-C10F-33C8-85B9-5A8D55FD3C84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1C1D97C-F799-9F83-3AD3-D7C2C6461F02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11EEB0-7669-6083-24D9-238AC348D1F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F7BC00BA-87FC-5D6B-CD67-2B492CAFE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9361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62D0C-A0E0-453B-8119-63615E706F5F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EAE74A-4BCE-4626-84BF-EF1FD7E85042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75674-85CC-347B-4F7E-178C72E91A06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3E0C6F-B0AA-8CB2-6B61-3F5691AD22CE}"/>
              </a:ext>
            </a:extLst>
          </p:cNvPr>
          <p:cNvSpPr/>
          <p:nvPr/>
        </p:nvSpPr>
        <p:spPr>
          <a:xfrm>
            <a:off x="3333203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41EBC7F-CDE6-0E4B-963B-2E53A86810C4}"/>
              </a:ext>
            </a:extLst>
          </p:cNvPr>
          <p:cNvCxnSpPr>
            <a:cxnSpLocks/>
          </p:cNvCxnSpPr>
          <p:nvPr/>
        </p:nvCxnSpPr>
        <p:spPr>
          <a:xfrm>
            <a:off x="2396558" y="4012065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6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Filters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數目與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output_channels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2D0E8C-C705-E9D5-F0F5-BABE6BE1A6E4}"/>
              </a:ext>
            </a:extLst>
          </p:cNvPr>
          <p:cNvSpPr txBox="1"/>
          <p:nvPr/>
        </p:nvSpPr>
        <p:spPr>
          <a:xfrm>
            <a:off x="792480" y="1946650"/>
            <a:ext cx="9820475" cy="279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Filters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的數目可以調整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對輸入層來說，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照顧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channels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的資料，輸出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使用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filters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，就會輸出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可調整參數為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num_filters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input_channels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1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BCF45EA9-0BC8-7BE0-874A-F3A3902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06967"/>
              </p:ext>
            </p:extLst>
          </p:nvPr>
        </p:nvGraphicFramePr>
        <p:xfrm>
          <a:off x="1082765" y="177739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97530CA5-B92C-B163-F584-8AE034E60B7D}"/>
              </a:ext>
            </a:extLst>
          </p:cNvPr>
          <p:cNvSpPr/>
          <p:nvPr/>
        </p:nvSpPr>
        <p:spPr>
          <a:xfrm>
            <a:off x="1082765" y="1777445"/>
            <a:ext cx="1919031" cy="19190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9942CF1C-6246-2765-EBD4-3BC05C9BC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65396"/>
              </p:ext>
            </p:extLst>
          </p:nvPr>
        </p:nvGraphicFramePr>
        <p:xfrm>
          <a:off x="875211" y="206223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1F122FA-DB79-4B6B-0CE3-B274CB3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(RGB)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08E88-D909-7A33-34D4-35900E77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209CF-6155-7015-6DD1-C0E64129F0E2}"/>
              </a:ext>
            </a:extLst>
          </p:cNvPr>
          <p:cNvSpPr/>
          <p:nvPr/>
        </p:nvSpPr>
        <p:spPr>
          <a:xfrm>
            <a:off x="875211" y="2060026"/>
            <a:ext cx="1919031" cy="19190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DEE7983-EAAD-49FC-6244-A1261D22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3023"/>
              </p:ext>
            </p:extLst>
          </p:nvPr>
        </p:nvGraphicFramePr>
        <p:xfrm>
          <a:off x="667656" y="2347075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99E6A2E-E0A7-96C1-B825-2A2E0836C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50193"/>
              </p:ext>
            </p:extLst>
          </p:nvPr>
        </p:nvGraphicFramePr>
        <p:xfrm>
          <a:off x="5330419" y="1667321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98C6ABB-11DC-F479-D1C3-C405B4D3118E}"/>
              </a:ext>
            </a:extLst>
          </p:cNvPr>
          <p:cNvSpPr/>
          <p:nvPr/>
        </p:nvSpPr>
        <p:spPr>
          <a:xfrm>
            <a:off x="667898" y="2345602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0C35A6-B360-DD9D-301F-DB1EC270BB19}"/>
              </a:ext>
            </a:extLst>
          </p:cNvPr>
          <p:cNvSpPr txBox="1"/>
          <p:nvPr/>
        </p:nvSpPr>
        <p:spPr>
          <a:xfrm>
            <a:off x="5310918" y="3036682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(R) Filter</a:t>
            </a:r>
            <a:endParaRPr kumimoji="1" lang="zh-TW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BA9C10A-B7AC-71B2-7516-2F5F0C2D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33298"/>
              </p:ext>
            </p:extLst>
          </p:nvPr>
        </p:nvGraphicFramePr>
        <p:xfrm>
          <a:off x="7180070" y="1751141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A1398C8-0810-C2DF-6B17-396D299B5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94640"/>
              </p:ext>
            </p:extLst>
          </p:nvPr>
        </p:nvGraphicFramePr>
        <p:xfrm>
          <a:off x="7180069" y="3435752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889E2B7-4A58-89AC-F111-505591EFB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93816"/>
              </p:ext>
            </p:extLst>
          </p:nvPr>
        </p:nvGraphicFramePr>
        <p:xfrm>
          <a:off x="7180070" y="5120364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55F836-A944-A83A-D789-9514CCDE095B}"/>
              </a:ext>
            </a:extLst>
          </p:cNvPr>
          <p:cNvSpPr/>
          <p:nvPr/>
        </p:nvSpPr>
        <p:spPr>
          <a:xfrm>
            <a:off x="7180069" y="1751141"/>
            <a:ext cx="1554969" cy="1554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532F50-1EFB-7205-48B4-1A17CCD7BF0C}"/>
              </a:ext>
            </a:extLst>
          </p:cNvPr>
          <p:cNvSpPr/>
          <p:nvPr/>
        </p:nvSpPr>
        <p:spPr>
          <a:xfrm>
            <a:off x="7180068" y="3429000"/>
            <a:ext cx="1554969" cy="15549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9F91FA-2330-CBEB-102E-860E7EFA3ADB}"/>
              </a:ext>
            </a:extLst>
          </p:cNvPr>
          <p:cNvSpPr/>
          <p:nvPr/>
        </p:nvSpPr>
        <p:spPr>
          <a:xfrm>
            <a:off x="7180067" y="5120364"/>
            <a:ext cx="1554969" cy="15549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BF83655-3A8C-5C61-C549-1FAB32B4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03421"/>
              </p:ext>
            </p:extLst>
          </p:nvPr>
        </p:nvGraphicFramePr>
        <p:xfrm>
          <a:off x="9666222" y="3429000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-3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C8EA3179-2ED3-5E33-783F-DE8B91126D8A}"/>
              </a:ext>
            </a:extLst>
          </p:cNvPr>
          <p:cNvCxnSpPr/>
          <p:nvPr/>
        </p:nvCxnSpPr>
        <p:spPr>
          <a:xfrm>
            <a:off x="8874031" y="2477946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A7CAD03-E897-B88D-A105-37BCBAAE721C}"/>
              </a:ext>
            </a:extLst>
          </p:cNvPr>
          <p:cNvCxnSpPr>
            <a:cxnSpLocks/>
          </p:cNvCxnSpPr>
          <p:nvPr/>
        </p:nvCxnSpPr>
        <p:spPr>
          <a:xfrm flipV="1">
            <a:off x="8874031" y="4508692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7685D1E-D938-0499-BE13-A2E0EF04BA20}"/>
              </a:ext>
            </a:extLst>
          </p:cNvPr>
          <p:cNvCxnSpPr>
            <a:cxnSpLocks/>
          </p:cNvCxnSpPr>
          <p:nvPr/>
        </p:nvCxnSpPr>
        <p:spPr>
          <a:xfrm>
            <a:off x="8887439" y="4227092"/>
            <a:ext cx="622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9FB49D-0DE0-99FE-BAC3-CCF506D6FACF}"/>
              </a:ext>
            </a:extLst>
          </p:cNvPr>
          <p:cNvSpPr txBox="1"/>
          <p:nvPr/>
        </p:nvSpPr>
        <p:spPr>
          <a:xfrm>
            <a:off x="9181129" y="2269422"/>
            <a:ext cx="181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先各自與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Filter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做內積後相加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B81938-2387-AA97-785E-354C1E599677}"/>
              </a:ext>
            </a:extLst>
          </p:cNvPr>
          <p:cNvSpPr txBox="1"/>
          <p:nvPr/>
        </p:nvSpPr>
        <p:spPr>
          <a:xfrm>
            <a:off x="328481" y="2361754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A0B659B-FBC9-4D1A-54C6-036FCBEB58BA}"/>
              </a:ext>
            </a:extLst>
          </p:cNvPr>
          <p:cNvSpPr txBox="1"/>
          <p:nvPr/>
        </p:nvSpPr>
        <p:spPr>
          <a:xfrm>
            <a:off x="495924" y="1934456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</a:rPr>
              <a:t>G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EA53DE5-EE20-FB0C-2561-25F1120D9F12}"/>
              </a:ext>
            </a:extLst>
          </p:cNvPr>
          <p:cNvSpPr txBox="1"/>
          <p:nvPr/>
        </p:nvSpPr>
        <p:spPr>
          <a:xfrm>
            <a:off x="751767" y="1635248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B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5A7E4C23-1D13-0B01-2B70-28DE1650FD47}"/>
              </a:ext>
            </a:extLst>
          </p:cNvPr>
          <p:cNvCxnSpPr>
            <a:cxnSpLocks/>
          </p:cNvCxnSpPr>
          <p:nvPr/>
        </p:nvCxnSpPr>
        <p:spPr>
          <a:xfrm>
            <a:off x="10443706" y="5120364"/>
            <a:ext cx="0" cy="333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0F7E03-C5FC-9003-310D-8AE76552189A}"/>
              </a:ext>
            </a:extLst>
          </p:cNvPr>
          <p:cNvSpPr txBox="1"/>
          <p:nvPr/>
        </p:nvSpPr>
        <p:spPr>
          <a:xfrm>
            <a:off x="10282029" y="5496223"/>
            <a:ext cx="33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3</a:t>
            </a:r>
            <a:endParaRPr kumimoji="1" lang="zh-TW" altLang="en-US" sz="24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81817B-C035-CA5F-61C7-C5F7FA52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27565"/>
              </p:ext>
            </p:extLst>
          </p:nvPr>
        </p:nvGraphicFramePr>
        <p:xfrm>
          <a:off x="5336514" y="3406014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3379B75-8E9E-47D7-D3B8-D14C82BC9BC4}"/>
              </a:ext>
            </a:extLst>
          </p:cNvPr>
          <p:cNvSpPr txBox="1"/>
          <p:nvPr/>
        </p:nvSpPr>
        <p:spPr>
          <a:xfrm>
            <a:off x="5330419" y="4769739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(G) Filter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1DF0F27-78C3-30DB-0523-D42B9A4A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1897"/>
              </p:ext>
            </p:extLst>
          </p:nvPr>
        </p:nvGraphicFramePr>
        <p:xfrm>
          <a:off x="5341842" y="5112202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76EC6DC3-E530-A1EE-0B4E-A46619BF5409}"/>
              </a:ext>
            </a:extLst>
          </p:cNvPr>
          <p:cNvSpPr txBox="1"/>
          <p:nvPr/>
        </p:nvSpPr>
        <p:spPr>
          <a:xfrm>
            <a:off x="5355008" y="6482770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(B) Filter</a:t>
            </a:r>
            <a:endParaRPr kumimoji="1"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9E77E5F-DF43-16E8-5AAE-C7787F124948}"/>
              </a:ext>
            </a:extLst>
          </p:cNvPr>
          <p:cNvGrpSpPr/>
          <p:nvPr/>
        </p:nvGrpSpPr>
        <p:grpSpPr>
          <a:xfrm>
            <a:off x="7100047" y="318557"/>
            <a:ext cx="4471467" cy="1169584"/>
            <a:chOff x="7100047" y="318557"/>
            <a:chExt cx="4471467" cy="1169584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41937A5-E721-393F-9A18-C7CE332BA9A7}"/>
                </a:ext>
              </a:extLst>
            </p:cNvPr>
            <p:cNvSpPr txBox="1"/>
            <p:nvPr/>
          </p:nvSpPr>
          <p:spPr>
            <a:xfrm>
              <a:off x="7548981" y="576946"/>
              <a:ext cx="3719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filters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數值可能都是不同的！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為了方便計算，簡報使用一樣的數字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橢圓圖說文字 6">
              <a:extLst>
                <a:ext uri="{FF2B5EF4-FFF2-40B4-BE49-F238E27FC236}">
                  <a16:creationId xmlns:a16="http://schemas.microsoft.com/office/drawing/2014/main" id="{65BFE33C-9814-3736-7BB9-D5D3C98A4BFF}"/>
                </a:ext>
              </a:extLst>
            </p:cNvPr>
            <p:cNvSpPr/>
            <p:nvPr/>
          </p:nvSpPr>
          <p:spPr>
            <a:xfrm>
              <a:off x="7100047" y="318557"/>
              <a:ext cx="4471467" cy="1169584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7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2A0E56-AC88-165E-F9ED-3CEF0D4D13D8}"/>
              </a:ext>
            </a:extLst>
          </p:cNvPr>
          <p:cNvSpPr txBox="1"/>
          <p:nvPr/>
        </p:nvSpPr>
        <p:spPr>
          <a:xfrm rot="5400000">
            <a:off x="5439936" y="607489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9C6461-02BC-D2BA-953A-09F1CCF55464}"/>
              </a:ext>
            </a:extLst>
          </p:cNvPr>
          <p:cNvSpPr txBox="1"/>
          <p:nvPr/>
        </p:nvSpPr>
        <p:spPr>
          <a:xfrm rot="5400000">
            <a:off x="5450372" y="433666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07431F-296F-E59A-083C-C8AC5DF5AEDB}"/>
              </a:ext>
            </a:extLst>
          </p:cNvPr>
          <p:cNvSpPr txBox="1"/>
          <p:nvPr/>
        </p:nvSpPr>
        <p:spPr>
          <a:xfrm rot="5400000">
            <a:off x="5450372" y="2589293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Convolutional layer is not fully-connected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0EC7644-4B2E-AA38-A1DC-698998F7CD58}"/>
              </a:ext>
            </a:extLst>
          </p:cNvPr>
          <p:cNvSpPr/>
          <p:nvPr/>
        </p:nvSpPr>
        <p:spPr>
          <a:xfrm>
            <a:off x="5544296" y="1591353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3E7E970-4E76-DDE9-E115-919378C2FA0D}"/>
              </a:ext>
            </a:extLst>
          </p:cNvPr>
          <p:cNvSpPr/>
          <p:nvPr/>
        </p:nvSpPr>
        <p:spPr>
          <a:xfrm>
            <a:off x="5544296" y="207300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5A16EAB-7348-363C-03D9-DA70AC623BCD}"/>
              </a:ext>
            </a:extLst>
          </p:cNvPr>
          <p:cNvSpPr/>
          <p:nvPr/>
        </p:nvSpPr>
        <p:spPr>
          <a:xfrm>
            <a:off x="5539469" y="285939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A3D7A72-DC2D-728B-CDA0-AE2675FDAD41}"/>
              </a:ext>
            </a:extLst>
          </p:cNvPr>
          <p:cNvSpPr/>
          <p:nvPr/>
        </p:nvSpPr>
        <p:spPr>
          <a:xfrm>
            <a:off x="5544296" y="333872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9059193-CB74-581A-A52B-05EA8661776A}"/>
              </a:ext>
            </a:extLst>
          </p:cNvPr>
          <p:cNvSpPr/>
          <p:nvPr/>
        </p:nvSpPr>
        <p:spPr>
          <a:xfrm>
            <a:off x="5544296" y="382038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4F5B039-FEAC-3AB0-3D94-F88C57B999D6}"/>
              </a:ext>
            </a:extLst>
          </p:cNvPr>
          <p:cNvSpPr/>
          <p:nvPr/>
        </p:nvSpPr>
        <p:spPr>
          <a:xfrm>
            <a:off x="5539469" y="460676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D8CECAB-920E-1148-5880-90C563AD9876}"/>
              </a:ext>
            </a:extLst>
          </p:cNvPr>
          <p:cNvSpPr/>
          <p:nvPr/>
        </p:nvSpPr>
        <p:spPr>
          <a:xfrm>
            <a:off x="5533860" y="507695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3D29E24-DD5F-49B3-9F9D-9750CCA8D052}"/>
              </a:ext>
            </a:extLst>
          </p:cNvPr>
          <p:cNvSpPr/>
          <p:nvPr/>
        </p:nvSpPr>
        <p:spPr>
          <a:xfrm>
            <a:off x="5533860" y="555861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B99A6CE-B47B-43A1-BB01-AB4245C1CE57}"/>
              </a:ext>
            </a:extLst>
          </p:cNvPr>
          <p:cNvSpPr/>
          <p:nvPr/>
        </p:nvSpPr>
        <p:spPr>
          <a:xfrm>
            <a:off x="5529033" y="634499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5">
            <a:extLst>
              <a:ext uri="{FF2B5EF4-FFF2-40B4-BE49-F238E27FC236}">
                <a16:creationId xmlns:a16="http://schemas.microsoft.com/office/drawing/2014/main" id="{EA6EEED0-D8F2-3F84-EED0-F64514606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0606"/>
              </p:ext>
            </p:extLst>
          </p:nvPr>
        </p:nvGraphicFramePr>
        <p:xfrm>
          <a:off x="714880" y="1991141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34" name="橢圓 33">
            <a:extLst>
              <a:ext uri="{FF2B5EF4-FFF2-40B4-BE49-F238E27FC236}">
                <a16:creationId xmlns:a16="http://schemas.microsoft.com/office/drawing/2014/main" id="{A98606B9-D38F-3FC4-2EBA-8F6EBD5F56EA}"/>
              </a:ext>
            </a:extLst>
          </p:cNvPr>
          <p:cNvSpPr/>
          <p:nvPr/>
        </p:nvSpPr>
        <p:spPr>
          <a:xfrm>
            <a:off x="7248703" y="270294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/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0EA73F3-6505-95D5-CEE7-1A5C39AA99D3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5937488" y="1787949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EA58409-E454-B647-4FA2-60B3BDDCCC32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5937488" y="2269603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10D2688-953C-A07F-33CC-17258DBBBA14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5932661" y="2988694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85A6F07-FBE6-7D75-E0B1-AAD3C95B3B36}"/>
              </a:ext>
            </a:extLst>
          </p:cNvPr>
          <p:cNvCxnSpPr>
            <a:cxnSpLocks/>
            <a:stCxn id="9" idx="6"/>
            <a:endCxn id="38" idx="2"/>
          </p:cNvCxnSpPr>
          <p:nvPr/>
        </p:nvCxnSpPr>
        <p:spPr>
          <a:xfrm>
            <a:off x="5937488" y="3535323"/>
            <a:ext cx="1319207" cy="71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85FF60D-5D6E-0E4E-378E-308EA8255E45}"/>
              </a:ext>
            </a:extLst>
          </p:cNvPr>
          <p:cNvCxnSpPr>
            <a:cxnSpLocks/>
            <a:stCxn id="10" idx="6"/>
            <a:endCxn id="38" idx="2"/>
          </p:cNvCxnSpPr>
          <p:nvPr/>
        </p:nvCxnSpPr>
        <p:spPr>
          <a:xfrm flipV="1">
            <a:off x="5937488" y="3607109"/>
            <a:ext cx="1319207" cy="409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E9BF84-9ADC-C930-3152-152939A5965E}"/>
              </a:ext>
            </a:extLst>
          </p:cNvPr>
          <p:cNvCxnSpPr>
            <a:cxnSpLocks/>
            <a:stCxn id="11" idx="6"/>
            <a:endCxn id="38" idx="2"/>
          </p:cNvCxnSpPr>
          <p:nvPr/>
        </p:nvCxnSpPr>
        <p:spPr>
          <a:xfrm flipV="1">
            <a:off x="5932661" y="3607109"/>
            <a:ext cx="1324034" cy="1196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B122C19C-D3F9-F557-9536-848964849B61}"/>
              </a:ext>
            </a:extLst>
          </p:cNvPr>
          <p:cNvCxnSpPr>
            <a:cxnSpLocks/>
            <a:stCxn id="13" idx="6"/>
            <a:endCxn id="57" idx="2"/>
          </p:cNvCxnSpPr>
          <p:nvPr/>
        </p:nvCxnSpPr>
        <p:spPr>
          <a:xfrm flipV="1">
            <a:off x="5927052" y="4936255"/>
            <a:ext cx="1321651" cy="337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C9D99D5-5968-8139-FCF2-234D1407C839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 flipV="1">
            <a:off x="5927052" y="4936255"/>
            <a:ext cx="1321651" cy="818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A936445F-444F-7169-98E1-65A38D384F23}"/>
              </a:ext>
            </a:extLst>
          </p:cNvPr>
          <p:cNvCxnSpPr>
            <a:cxnSpLocks/>
            <a:stCxn id="15" idx="6"/>
            <a:endCxn id="57" idx="2"/>
          </p:cNvCxnSpPr>
          <p:nvPr/>
        </p:nvCxnSpPr>
        <p:spPr>
          <a:xfrm flipV="1">
            <a:off x="5922225" y="4936255"/>
            <a:ext cx="1326478" cy="1605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/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/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/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/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/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/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/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/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/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30FDB189-D871-D76A-DD6A-7E57B3602145}"/>
              </a:ext>
            </a:extLst>
          </p:cNvPr>
          <p:cNvSpPr/>
          <p:nvPr/>
        </p:nvSpPr>
        <p:spPr>
          <a:xfrm>
            <a:off x="7248703" y="465050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/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E6C7761D-7021-F7EE-F764-C495D3DCC468}"/>
              </a:ext>
            </a:extLst>
          </p:cNvPr>
          <p:cNvSpPr txBox="1"/>
          <p:nvPr/>
        </p:nvSpPr>
        <p:spPr>
          <a:xfrm rot="5400000">
            <a:off x="7246735" y="4188604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C7BC325-531E-23FF-8711-150DECE18A42}"/>
              </a:ext>
            </a:extLst>
          </p:cNvPr>
          <p:cNvSpPr/>
          <p:nvPr/>
        </p:nvSpPr>
        <p:spPr>
          <a:xfrm>
            <a:off x="7256695" y="332135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/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887" r="-3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887" r="-2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887" r="-1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887" r="-188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1887" r="-3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01887" r="-2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01887" r="-1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01887" r="-18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5769" r="-3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205769" r="-2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205769" r="-1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205769" r="-188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0000" r="-3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300000" r="-2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300000" r="-1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300000" r="-1887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7E51CBFA-B4A0-6F3B-D703-218728EC9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25348"/>
              </p:ext>
            </p:extLst>
          </p:nvPr>
        </p:nvGraphicFramePr>
        <p:xfrm>
          <a:off x="8990860" y="1591353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ECA30F-2C24-9455-EAA1-0DC5007A0D4C}"/>
              </a:ext>
            </a:extLst>
          </p:cNvPr>
          <p:cNvSpPr txBox="1"/>
          <p:nvPr/>
        </p:nvSpPr>
        <p:spPr>
          <a:xfrm>
            <a:off x="8749797" y="3016593"/>
            <a:ext cx="195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Filter, stride=1</a:t>
            </a:r>
            <a:endParaRPr kumimoji="1" lang="zh-TW" altLang="en-US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5DFE15B-23EC-62D4-1F14-5BBED7321D1F}"/>
              </a:ext>
            </a:extLst>
          </p:cNvPr>
          <p:cNvSpPr txBox="1"/>
          <p:nvPr/>
        </p:nvSpPr>
        <p:spPr>
          <a:xfrm>
            <a:off x="8749797" y="6019222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B3D886D-CE1F-B5DF-E04F-86C6BCAE5C26}"/>
              </a:ext>
            </a:extLst>
          </p:cNvPr>
          <p:cNvSpPr txBox="1"/>
          <p:nvPr/>
        </p:nvSpPr>
        <p:spPr>
          <a:xfrm>
            <a:off x="4836402" y="3844241"/>
            <a:ext cx="54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36</a:t>
            </a:r>
            <a:endParaRPr lang="zh-TW" altLang="en-US" dirty="0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81304ACA-44F2-B80B-B361-69D1634C3ABC}"/>
              </a:ext>
            </a:extLst>
          </p:cNvPr>
          <p:cNvSpPr/>
          <p:nvPr/>
        </p:nvSpPr>
        <p:spPr>
          <a:xfrm>
            <a:off x="5321298" y="1685106"/>
            <a:ext cx="108554" cy="498369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9E88D2-0341-CAED-6416-6C3AEE4253AF}"/>
              </a:ext>
            </a:extLst>
          </p:cNvPr>
          <p:cNvSpPr/>
          <p:nvPr/>
        </p:nvSpPr>
        <p:spPr>
          <a:xfrm>
            <a:off x="710053" y="197382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99F3DB-B18E-F538-0522-7E1031D13FF6}"/>
              </a:ext>
            </a:extLst>
          </p:cNvPr>
          <p:cNvSpPr/>
          <p:nvPr/>
        </p:nvSpPr>
        <p:spPr>
          <a:xfrm>
            <a:off x="1365660" y="197382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F58C93-FC08-7984-F59A-5272EEE82177}"/>
              </a:ext>
            </a:extLst>
          </p:cNvPr>
          <p:cNvSpPr/>
          <p:nvPr/>
        </p:nvSpPr>
        <p:spPr>
          <a:xfrm>
            <a:off x="2636157" y="3908699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1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7" grpId="0"/>
      <p:bldP spid="78" grpId="0"/>
      <p:bldP spid="58" grpId="0"/>
      <p:bldP spid="40" grpId="0" build="allAtOnce"/>
      <p:bldP spid="17" grpId="0" animBg="1"/>
      <p:bldP spid="17" grpId="1" animBg="1"/>
      <p:bldP spid="18" grpId="0" animBg="1"/>
      <p:bldP spid="18" grpId="1" animBg="1"/>
      <p:bldP spid="18" grpId="2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D79BF-A5C3-C1D8-3A2D-75C83FF4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FAD2A-984D-3AC7-9135-26F9197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82061A-BC1C-D671-3FBB-CAB2AA7F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A64BDA9A-59CB-64F2-8482-321C8E89F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42173"/>
              </p:ext>
            </p:extLst>
          </p:nvPr>
        </p:nvGraphicFramePr>
        <p:xfrm>
          <a:off x="5703135" y="3056906"/>
          <a:ext cx="4909820" cy="170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Grayscale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36 * 16 = 576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= 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742DF9-4549-E1DD-597D-E8500744DC11}"/>
              </a:ext>
            </a:extLst>
          </p:cNvPr>
          <p:cNvGrpSpPr/>
          <p:nvPr/>
        </p:nvGrpSpPr>
        <p:grpSpPr>
          <a:xfrm>
            <a:off x="1465672" y="1597991"/>
            <a:ext cx="3004236" cy="5146834"/>
            <a:chOff x="4836402" y="1591353"/>
            <a:chExt cx="3004236" cy="514683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4E8167DF-56D0-DEA7-EEE3-6A46DA298A79}"/>
                </a:ext>
              </a:extLst>
            </p:cNvPr>
            <p:cNvSpPr txBox="1"/>
            <p:nvPr/>
          </p:nvSpPr>
          <p:spPr>
            <a:xfrm rot="5400000">
              <a:off x="5439936" y="6074897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0DEE163-9EA2-CD45-1061-BE348AD34083}"/>
                </a:ext>
              </a:extLst>
            </p:cNvPr>
            <p:cNvSpPr txBox="1"/>
            <p:nvPr/>
          </p:nvSpPr>
          <p:spPr>
            <a:xfrm rot="5400000">
              <a:off x="5450372" y="4336667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E403297-AC41-07F6-FE13-00C895D80F94}"/>
                </a:ext>
              </a:extLst>
            </p:cNvPr>
            <p:cNvSpPr txBox="1"/>
            <p:nvPr/>
          </p:nvSpPr>
          <p:spPr>
            <a:xfrm rot="5400000">
              <a:off x="5450372" y="2589293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CB7B5F8-43AA-D8F6-5BE4-C2F22E0E3AAD}"/>
                </a:ext>
              </a:extLst>
            </p:cNvPr>
            <p:cNvSpPr/>
            <p:nvPr/>
          </p:nvSpPr>
          <p:spPr>
            <a:xfrm>
              <a:off x="5544296" y="1591353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56EAC3E-5A41-C02B-51EE-16E762BE9BC7}"/>
                </a:ext>
              </a:extLst>
            </p:cNvPr>
            <p:cNvSpPr/>
            <p:nvPr/>
          </p:nvSpPr>
          <p:spPr>
            <a:xfrm>
              <a:off x="5544296" y="2073007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11AF5B8-E847-2D0D-CEA0-4206B1D3FA1F}"/>
                </a:ext>
              </a:extLst>
            </p:cNvPr>
            <p:cNvSpPr/>
            <p:nvPr/>
          </p:nvSpPr>
          <p:spPr>
            <a:xfrm>
              <a:off x="5539469" y="2859391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294BC488-DF7B-B3EB-6A7F-EFCEB85F596F}"/>
                </a:ext>
              </a:extLst>
            </p:cNvPr>
            <p:cNvSpPr/>
            <p:nvPr/>
          </p:nvSpPr>
          <p:spPr>
            <a:xfrm>
              <a:off x="5544296" y="3338727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8AD7D90-3763-6DBD-D67A-A4B8B25A0B64}"/>
                </a:ext>
              </a:extLst>
            </p:cNvPr>
            <p:cNvSpPr/>
            <p:nvPr/>
          </p:nvSpPr>
          <p:spPr>
            <a:xfrm>
              <a:off x="5544296" y="3820381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FC1658A-B8EF-8E20-7071-BC9D44934272}"/>
                </a:ext>
              </a:extLst>
            </p:cNvPr>
            <p:cNvSpPr/>
            <p:nvPr/>
          </p:nvSpPr>
          <p:spPr>
            <a:xfrm>
              <a:off x="5539469" y="4606765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5314101E-9C1E-9E52-5DF6-54A785001FF6}"/>
                </a:ext>
              </a:extLst>
            </p:cNvPr>
            <p:cNvSpPr/>
            <p:nvPr/>
          </p:nvSpPr>
          <p:spPr>
            <a:xfrm>
              <a:off x="5533860" y="5076957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83639AA-B833-A500-2ABB-49B047D14779}"/>
                </a:ext>
              </a:extLst>
            </p:cNvPr>
            <p:cNvSpPr/>
            <p:nvPr/>
          </p:nvSpPr>
          <p:spPr>
            <a:xfrm>
              <a:off x="5533860" y="5558611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60596A8-F4BF-9AFF-9197-33312A2A6ADD}"/>
                </a:ext>
              </a:extLst>
            </p:cNvPr>
            <p:cNvSpPr/>
            <p:nvPr/>
          </p:nvSpPr>
          <p:spPr>
            <a:xfrm>
              <a:off x="5529033" y="6344995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ADF313E-D043-1232-F988-BD4841C6F911}"/>
                </a:ext>
              </a:extLst>
            </p:cNvPr>
            <p:cNvSpPr/>
            <p:nvPr/>
          </p:nvSpPr>
          <p:spPr>
            <a:xfrm>
              <a:off x="7248703" y="27029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04717E2C-F501-15BA-A5A9-73E79EC3014A}"/>
                    </a:ext>
                  </a:extLst>
                </p:cNvPr>
                <p:cNvSpPr txBox="1"/>
                <p:nvPr/>
              </p:nvSpPr>
              <p:spPr>
                <a:xfrm>
                  <a:off x="7305720" y="2788639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04717E2C-F501-15BA-A5A9-73E79EC30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720" y="2788639"/>
                  <a:ext cx="515874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11E6184-1890-2D96-9922-A2858B67CC11}"/>
                </a:ext>
              </a:extLst>
            </p:cNvPr>
            <p:cNvCxnSpPr>
              <a:cxnSpLocks/>
              <a:stCxn id="7" idx="6"/>
              <a:endCxn id="16" idx="2"/>
            </p:cNvCxnSpPr>
            <p:nvPr/>
          </p:nvCxnSpPr>
          <p:spPr>
            <a:xfrm>
              <a:off x="5937488" y="1787949"/>
              <a:ext cx="1311215" cy="1200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39C7992B-EC06-A28A-AD3A-DB46B6442EA2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5937488" y="2269603"/>
              <a:ext cx="1311215" cy="719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D46CD9F-E6D9-6EE3-5801-EF239377F91F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 flipV="1">
              <a:off x="5932661" y="2988694"/>
              <a:ext cx="1316042" cy="672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8532F9EF-F1FA-1854-AD5C-65F8EE79473E}"/>
                </a:ext>
              </a:extLst>
            </p:cNvPr>
            <p:cNvCxnSpPr>
              <a:cxnSpLocks/>
              <a:stCxn id="10" idx="6"/>
              <a:endCxn id="39" idx="2"/>
            </p:cNvCxnSpPr>
            <p:nvPr/>
          </p:nvCxnSpPr>
          <p:spPr>
            <a:xfrm>
              <a:off x="5937488" y="3535323"/>
              <a:ext cx="1319207" cy="717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9799056-49BE-65FB-9C4C-686BC798733F}"/>
                </a:ext>
              </a:extLst>
            </p:cNvPr>
            <p:cNvCxnSpPr>
              <a:cxnSpLocks/>
              <a:stCxn id="11" idx="6"/>
              <a:endCxn id="39" idx="2"/>
            </p:cNvCxnSpPr>
            <p:nvPr/>
          </p:nvCxnSpPr>
          <p:spPr>
            <a:xfrm flipV="1">
              <a:off x="5937488" y="3607109"/>
              <a:ext cx="1319207" cy="4098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4A2DE16B-B6D0-3354-5142-7AB541E10F52}"/>
                </a:ext>
              </a:extLst>
            </p:cNvPr>
            <p:cNvCxnSpPr>
              <a:cxnSpLocks/>
              <a:stCxn id="12" idx="6"/>
              <a:endCxn id="39" idx="2"/>
            </p:cNvCxnSpPr>
            <p:nvPr/>
          </p:nvCxnSpPr>
          <p:spPr>
            <a:xfrm flipV="1">
              <a:off x="5932661" y="3607109"/>
              <a:ext cx="1324034" cy="1196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BE1CD17-9240-922D-D9B4-A1BE47BF692B}"/>
                </a:ext>
              </a:extLst>
            </p:cNvPr>
            <p:cNvCxnSpPr>
              <a:cxnSpLocks/>
              <a:stCxn id="13" idx="6"/>
              <a:endCxn id="36" idx="2"/>
            </p:cNvCxnSpPr>
            <p:nvPr/>
          </p:nvCxnSpPr>
          <p:spPr>
            <a:xfrm flipV="1">
              <a:off x="5927052" y="4936255"/>
              <a:ext cx="1321651" cy="337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8D3E07B9-1D07-F786-5CDE-2356BD4F21E0}"/>
                </a:ext>
              </a:extLst>
            </p:cNvPr>
            <p:cNvCxnSpPr>
              <a:cxnSpLocks/>
              <a:stCxn id="14" idx="6"/>
              <a:endCxn id="36" idx="2"/>
            </p:cNvCxnSpPr>
            <p:nvPr/>
          </p:nvCxnSpPr>
          <p:spPr>
            <a:xfrm flipV="1">
              <a:off x="5927052" y="4936255"/>
              <a:ext cx="1321651" cy="818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1E86662-5498-8BC5-2163-309A4345E839}"/>
                </a:ext>
              </a:extLst>
            </p:cNvPr>
            <p:cNvCxnSpPr>
              <a:cxnSpLocks/>
              <a:stCxn id="15" idx="6"/>
              <a:endCxn id="36" idx="2"/>
            </p:cNvCxnSpPr>
            <p:nvPr/>
          </p:nvCxnSpPr>
          <p:spPr>
            <a:xfrm flipV="1">
              <a:off x="5922225" y="4936255"/>
              <a:ext cx="1326478" cy="1605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FC11A52-B84A-3063-0D54-6A6050D77730}"/>
                    </a:ext>
                  </a:extLst>
                </p:cNvPr>
                <p:cNvSpPr txBox="1"/>
                <p:nvPr/>
              </p:nvSpPr>
              <p:spPr>
                <a:xfrm>
                  <a:off x="6105863" y="1688133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FC11A52-B84A-3063-0D54-6A6050D77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863" y="1688133"/>
                  <a:ext cx="51587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F679D582-3A4F-65F5-3B18-3510C3B113AE}"/>
                    </a:ext>
                  </a:extLst>
                </p:cNvPr>
                <p:cNvSpPr txBox="1"/>
                <p:nvPr/>
              </p:nvSpPr>
              <p:spPr>
                <a:xfrm>
                  <a:off x="6101319" y="2126704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F679D582-3A4F-65F5-3B18-3510C3B11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19" y="2126704"/>
                  <a:ext cx="515874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19216E8-433E-90C6-1D93-1C86677A2406}"/>
                    </a:ext>
                  </a:extLst>
                </p:cNvPr>
                <p:cNvSpPr txBox="1"/>
                <p:nvPr/>
              </p:nvSpPr>
              <p:spPr>
                <a:xfrm>
                  <a:off x="6108725" y="2662602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19216E8-433E-90C6-1D93-1C86677A2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725" y="2662602"/>
                  <a:ext cx="515874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5E2F2DD-9149-3917-26A6-6FE5B8C42C63}"/>
                    </a:ext>
                  </a:extLst>
                </p:cNvPr>
                <p:cNvSpPr txBox="1"/>
                <p:nvPr/>
              </p:nvSpPr>
              <p:spPr>
                <a:xfrm>
                  <a:off x="6101929" y="3977770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5E2F2DD-9149-3917-26A6-6FE5B8C42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929" y="3977770"/>
                  <a:ext cx="51587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C502904F-5C27-1C56-5BF0-BF657808C1DF}"/>
                    </a:ext>
                  </a:extLst>
                </p:cNvPr>
                <p:cNvSpPr txBox="1"/>
                <p:nvPr/>
              </p:nvSpPr>
              <p:spPr>
                <a:xfrm>
                  <a:off x="6101319" y="3505159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C502904F-5C27-1C56-5BF0-BF657808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19" y="3505159"/>
                  <a:ext cx="515874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CDD58104-757E-FE67-F81E-4581C24C0D9A}"/>
                    </a:ext>
                  </a:extLst>
                </p:cNvPr>
                <p:cNvSpPr txBox="1"/>
                <p:nvPr/>
              </p:nvSpPr>
              <p:spPr>
                <a:xfrm>
                  <a:off x="6101319" y="3172210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CDD58104-757E-FE67-F81E-4581C24C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19" y="3172210"/>
                  <a:ext cx="51587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F2711E7D-DB84-2D7C-8D06-8DF8D1AAF72D}"/>
                    </a:ext>
                  </a:extLst>
                </p:cNvPr>
                <p:cNvSpPr txBox="1"/>
                <p:nvPr/>
              </p:nvSpPr>
              <p:spPr>
                <a:xfrm>
                  <a:off x="5932661" y="6233647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F2711E7D-DB84-2D7C-8D06-8DF8D1AAF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661" y="6233647"/>
                  <a:ext cx="515874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C6A8446A-DBBB-0E58-26EB-7E10FAA47D88}"/>
                    </a:ext>
                  </a:extLst>
                </p:cNvPr>
                <p:cNvSpPr txBox="1"/>
                <p:nvPr/>
              </p:nvSpPr>
              <p:spPr>
                <a:xfrm>
                  <a:off x="5927447" y="5121401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C6A8446A-DBBB-0E58-26EB-7E10FAA47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47" y="5121401"/>
                  <a:ext cx="515874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B6781D2-5BCB-A1CD-5EA8-DA92CEEBC60C}"/>
                    </a:ext>
                  </a:extLst>
                </p:cNvPr>
                <p:cNvSpPr txBox="1"/>
                <p:nvPr/>
              </p:nvSpPr>
              <p:spPr>
                <a:xfrm>
                  <a:off x="5932661" y="5564541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B6781D2-5BCB-A1CD-5EA8-DA92CEEBC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661" y="5564541"/>
                  <a:ext cx="51587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500FBC3B-569B-C139-855C-51529AA8025B}"/>
                </a:ext>
              </a:extLst>
            </p:cNvPr>
            <p:cNvSpPr/>
            <p:nvPr/>
          </p:nvSpPr>
          <p:spPr>
            <a:xfrm>
              <a:off x="7248703" y="465050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98482CE-A31C-1846-23BC-38453142271D}"/>
                    </a:ext>
                  </a:extLst>
                </p:cNvPr>
                <p:cNvSpPr txBox="1"/>
                <p:nvPr/>
              </p:nvSpPr>
              <p:spPr>
                <a:xfrm>
                  <a:off x="7305720" y="4736200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98482CE-A31C-1846-23BC-384531422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720" y="4736200"/>
                  <a:ext cx="515874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E6DF2A7-3E93-9766-829F-5DF4CAD9E522}"/>
                </a:ext>
              </a:extLst>
            </p:cNvPr>
            <p:cNvSpPr txBox="1"/>
            <p:nvPr/>
          </p:nvSpPr>
          <p:spPr>
            <a:xfrm rot="5400000">
              <a:off x="7246735" y="4188604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DA2F925A-94E1-912F-59BF-3ECF0E67A63C}"/>
                </a:ext>
              </a:extLst>
            </p:cNvPr>
            <p:cNvSpPr/>
            <p:nvPr/>
          </p:nvSpPr>
          <p:spPr>
            <a:xfrm>
              <a:off x="7256695" y="3321359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CAEE016-F097-BDAC-24A0-101399368E08}"/>
                    </a:ext>
                  </a:extLst>
                </p:cNvPr>
                <p:cNvSpPr txBox="1"/>
                <p:nvPr/>
              </p:nvSpPr>
              <p:spPr>
                <a:xfrm>
                  <a:off x="7313712" y="3407054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CAEE016-F097-BDAC-24A0-101399368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712" y="3407054"/>
                  <a:ext cx="515874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00E10BB-E379-65D6-8FD5-25BEFBD563FA}"/>
                </a:ext>
              </a:extLst>
            </p:cNvPr>
            <p:cNvSpPr txBox="1"/>
            <p:nvPr/>
          </p:nvSpPr>
          <p:spPr>
            <a:xfrm>
              <a:off x="4836402" y="3844241"/>
              <a:ext cx="5438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dirty="0"/>
                <a:t>36</a:t>
              </a:r>
              <a:endParaRPr lang="zh-TW" altLang="en-US" dirty="0"/>
            </a:p>
          </p:txBody>
        </p:sp>
        <p:sp>
          <p:nvSpPr>
            <p:cNvPr id="42" name="左中括弧 41">
              <a:extLst>
                <a:ext uri="{FF2B5EF4-FFF2-40B4-BE49-F238E27FC236}">
                  <a16:creationId xmlns:a16="http://schemas.microsoft.com/office/drawing/2014/main" id="{CEB9E2C4-5B49-7C5A-53DD-67C3FC43E782}"/>
                </a:ext>
              </a:extLst>
            </p:cNvPr>
            <p:cNvSpPr/>
            <p:nvPr/>
          </p:nvSpPr>
          <p:spPr>
            <a:xfrm>
              <a:off x="5321298" y="1685106"/>
              <a:ext cx="108554" cy="4983693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8BD447C-494D-6615-0A23-A65652D497A1}"/>
              </a:ext>
            </a:extLst>
          </p:cNvPr>
          <p:cNvSpPr txBox="1"/>
          <p:nvPr/>
        </p:nvSpPr>
        <p:spPr>
          <a:xfrm>
            <a:off x="5622452" y="2621763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11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111D06C-1A7D-86EB-1CCD-7F8328859149}"/>
              </a:ext>
            </a:extLst>
          </p:cNvPr>
          <p:cNvSpPr txBox="1"/>
          <p:nvPr/>
        </p:nvSpPr>
        <p:spPr>
          <a:xfrm>
            <a:off x="990622" y="221501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52" name="左中括弧 51">
            <a:extLst>
              <a:ext uri="{FF2B5EF4-FFF2-40B4-BE49-F238E27FC236}">
                <a16:creationId xmlns:a16="http://schemas.microsoft.com/office/drawing/2014/main" id="{6D2EE1E0-A454-BAC4-1D80-6AD7E13CF2FE}"/>
              </a:ext>
            </a:extLst>
          </p:cNvPr>
          <p:cNvSpPr/>
          <p:nvPr/>
        </p:nvSpPr>
        <p:spPr>
          <a:xfrm>
            <a:off x="2179553" y="166358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43AB537E-A0D9-AE3A-9533-F77858EFD5E2}"/>
              </a:ext>
            </a:extLst>
          </p:cNvPr>
          <p:cNvSpPr/>
          <p:nvPr/>
        </p:nvSpPr>
        <p:spPr>
          <a:xfrm>
            <a:off x="2175701" y="340175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81BCE40-21B9-F568-8773-68A5F6B134B5}"/>
              </a:ext>
            </a:extLst>
          </p:cNvPr>
          <p:cNvSpPr txBox="1"/>
          <p:nvPr/>
        </p:nvSpPr>
        <p:spPr>
          <a:xfrm>
            <a:off x="986770" y="391290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5" name="左中括弧 64">
            <a:extLst>
              <a:ext uri="{FF2B5EF4-FFF2-40B4-BE49-F238E27FC236}">
                <a16:creationId xmlns:a16="http://schemas.microsoft.com/office/drawing/2014/main" id="{3A91B590-900A-0B86-11C0-1D3305912946}"/>
              </a:ext>
            </a:extLst>
          </p:cNvPr>
          <p:cNvSpPr/>
          <p:nvPr/>
        </p:nvSpPr>
        <p:spPr>
          <a:xfrm>
            <a:off x="2176859" y="514115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A9B6062-2642-D169-1B89-C6DD536C3E60}"/>
              </a:ext>
            </a:extLst>
          </p:cNvPr>
          <p:cNvSpPr txBox="1"/>
          <p:nvPr/>
        </p:nvSpPr>
        <p:spPr>
          <a:xfrm>
            <a:off x="993146" y="5692593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D1726B-5856-9796-B4D6-B3EF2F033E80}"/>
              </a:ext>
            </a:extLst>
          </p:cNvPr>
          <p:cNvSpPr txBox="1"/>
          <p:nvPr/>
        </p:nvSpPr>
        <p:spPr>
          <a:xfrm rot="5400000">
            <a:off x="2277491" y="6021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549FA3C-D90D-1E47-25B1-044AAC0E82A9}"/>
              </a:ext>
            </a:extLst>
          </p:cNvPr>
          <p:cNvSpPr txBox="1"/>
          <p:nvPr/>
        </p:nvSpPr>
        <p:spPr>
          <a:xfrm rot="5400000">
            <a:off x="2287927" y="4283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0ED25A9-7D4E-0BBC-114C-28AAB43049B3}"/>
              </a:ext>
            </a:extLst>
          </p:cNvPr>
          <p:cNvSpPr txBox="1"/>
          <p:nvPr/>
        </p:nvSpPr>
        <p:spPr>
          <a:xfrm rot="5400000">
            <a:off x="2287927" y="2536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F8A8B56-9072-7B1C-BF09-8AE47E1C6171}"/>
              </a:ext>
            </a:extLst>
          </p:cNvPr>
          <p:cNvSpPr/>
          <p:nvPr/>
        </p:nvSpPr>
        <p:spPr>
          <a:xfrm>
            <a:off x="2381851" y="1538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F2801757-5B42-FB84-B62B-82757E32173B}"/>
              </a:ext>
            </a:extLst>
          </p:cNvPr>
          <p:cNvSpPr/>
          <p:nvPr/>
        </p:nvSpPr>
        <p:spPr>
          <a:xfrm>
            <a:off x="2381851" y="2020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48A71E70-5B47-B2EB-6F9C-E8EDE4830040}"/>
              </a:ext>
            </a:extLst>
          </p:cNvPr>
          <p:cNvSpPr/>
          <p:nvPr/>
        </p:nvSpPr>
        <p:spPr>
          <a:xfrm>
            <a:off x="2377024" y="2806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9DC37EE0-98FD-EC71-4432-C5D23DB2150C}"/>
              </a:ext>
            </a:extLst>
          </p:cNvPr>
          <p:cNvSpPr/>
          <p:nvPr/>
        </p:nvSpPr>
        <p:spPr>
          <a:xfrm>
            <a:off x="2381851" y="3285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FD34A17E-F801-B435-C583-B4005C1FF7D8}"/>
              </a:ext>
            </a:extLst>
          </p:cNvPr>
          <p:cNvSpPr/>
          <p:nvPr/>
        </p:nvSpPr>
        <p:spPr>
          <a:xfrm>
            <a:off x="2381851" y="3767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F318AEC5-1BD2-675E-2192-6AB2EE5D5AF5}"/>
              </a:ext>
            </a:extLst>
          </p:cNvPr>
          <p:cNvSpPr/>
          <p:nvPr/>
        </p:nvSpPr>
        <p:spPr>
          <a:xfrm>
            <a:off x="2377024" y="4553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0987A18-EAE5-DC4D-6394-A74EA8C91A2F}"/>
              </a:ext>
            </a:extLst>
          </p:cNvPr>
          <p:cNvSpPr/>
          <p:nvPr/>
        </p:nvSpPr>
        <p:spPr>
          <a:xfrm>
            <a:off x="2371415" y="5023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3FA265E-B808-C2DD-FB00-C67606558F74}"/>
              </a:ext>
            </a:extLst>
          </p:cNvPr>
          <p:cNvSpPr/>
          <p:nvPr/>
        </p:nvSpPr>
        <p:spPr>
          <a:xfrm>
            <a:off x="2371415" y="5505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7D8927A9-0FB5-901E-AA3D-DD0905BBEFFC}"/>
              </a:ext>
            </a:extLst>
          </p:cNvPr>
          <p:cNvSpPr/>
          <p:nvPr/>
        </p:nvSpPr>
        <p:spPr>
          <a:xfrm>
            <a:off x="2366588" y="6292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C90FB7ED-3E83-6215-C0D0-112A60C81B28}"/>
              </a:ext>
            </a:extLst>
          </p:cNvPr>
          <p:cNvSpPr/>
          <p:nvPr/>
        </p:nvSpPr>
        <p:spPr>
          <a:xfrm>
            <a:off x="4086258" y="264998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07530FF8-2A98-13A7-A895-72541C5314CD}"/>
                  </a:ext>
                </a:extLst>
              </p:cNvPr>
              <p:cNvSpPr txBox="1"/>
              <p:nvPr/>
            </p:nvSpPr>
            <p:spPr>
              <a:xfrm>
                <a:off x="4143275" y="273567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07530FF8-2A98-13A7-A895-72541C53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5" y="2735677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A16360F-754F-2253-B30B-CC54F2C706AC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2775043" y="1734987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CFECF1A9-CDD6-0916-4D06-D9E86B540D1D}"/>
              </a:ext>
            </a:extLst>
          </p:cNvPr>
          <p:cNvCxnSpPr>
            <a:cxnSpLocks/>
            <a:stCxn id="83" idx="6"/>
            <a:endCxn id="91" idx="2"/>
          </p:cNvCxnSpPr>
          <p:nvPr/>
        </p:nvCxnSpPr>
        <p:spPr>
          <a:xfrm>
            <a:off x="2775043" y="2216641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C1233EE-5890-37BE-298F-601525DD5E3B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2770216" y="2935732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1FA3008-AA41-FE14-E749-B0857DB3331E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2775043" y="2935732"/>
            <a:ext cx="1311215" cy="5466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B695E75B-A6EB-7168-AB89-98C0E6D7AB92}"/>
              </a:ext>
            </a:extLst>
          </p:cNvPr>
          <p:cNvCxnSpPr>
            <a:cxnSpLocks/>
            <a:stCxn id="86" idx="6"/>
            <a:endCxn id="91" idx="2"/>
          </p:cNvCxnSpPr>
          <p:nvPr/>
        </p:nvCxnSpPr>
        <p:spPr>
          <a:xfrm flipV="1">
            <a:off x="2775043" y="2935732"/>
            <a:ext cx="1311215" cy="1028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C6FBE47-60BE-5F93-8252-4D8246B301A8}"/>
              </a:ext>
            </a:extLst>
          </p:cNvPr>
          <p:cNvCxnSpPr>
            <a:cxnSpLocks/>
            <a:stCxn id="87" idx="6"/>
            <a:endCxn id="91" idx="2"/>
          </p:cNvCxnSpPr>
          <p:nvPr/>
        </p:nvCxnSpPr>
        <p:spPr>
          <a:xfrm flipV="1">
            <a:off x="2770216" y="2935732"/>
            <a:ext cx="1316042" cy="1814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3A87084-9C05-560E-481A-7FA7895D458F}"/>
              </a:ext>
            </a:extLst>
          </p:cNvPr>
          <p:cNvCxnSpPr>
            <a:cxnSpLocks/>
            <a:stCxn id="88" idx="6"/>
            <a:endCxn id="91" idx="2"/>
          </p:cNvCxnSpPr>
          <p:nvPr/>
        </p:nvCxnSpPr>
        <p:spPr>
          <a:xfrm flipV="1">
            <a:off x="2764607" y="2935732"/>
            <a:ext cx="1321651" cy="2284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C597AB80-63C7-5074-3E4E-F3C3C8091DD9}"/>
              </a:ext>
            </a:extLst>
          </p:cNvPr>
          <p:cNvCxnSpPr>
            <a:cxnSpLocks/>
            <a:stCxn id="89" idx="6"/>
            <a:endCxn id="91" idx="2"/>
          </p:cNvCxnSpPr>
          <p:nvPr/>
        </p:nvCxnSpPr>
        <p:spPr>
          <a:xfrm flipV="1">
            <a:off x="2764607" y="2935732"/>
            <a:ext cx="1321651" cy="2766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2FBDA616-B39F-0E8D-1A56-40CD4827F896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 flipV="1">
            <a:off x="2759780" y="2935732"/>
            <a:ext cx="1326478" cy="3552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E98F10AD-4CFE-15DC-9A0A-F9A05B4F17CA}"/>
              </a:ext>
            </a:extLst>
          </p:cNvPr>
          <p:cNvSpPr/>
          <p:nvPr/>
        </p:nvSpPr>
        <p:spPr>
          <a:xfrm>
            <a:off x="4086258" y="43918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38B6892-6497-A0C1-5439-9C17FC129F27}"/>
                  </a:ext>
                </a:extLst>
              </p:cNvPr>
              <p:cNvSpPr txBox="1"/>
              <p:nvPr/>
            </p:nvSpPr>
            <p:spPr>
              <a:xfrm>
                <a:off x="4143275" y="447749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38B6892-6497-A0C1-5439-9C17FC12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5" y="4477498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27A569CC-F93F-BF50-0C84-C4AA2FB28007}"/>
              </a:ext>
            </a:extLst>
          </p:cNvPr>
          <p:cNvSpPr txBox="1"/>
          <p:nvPr/>
        </p:nvSpPr>
        <p:spPr>
          <a:xfrm rot="5400000">
            <a:off x="4094592" y="37454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4696C68B-DCD8-22DC-156E-C61E2C7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618598"/>
              </p:ext>
            </p:extLst>
          </p:nvPr>
        </p:nvGraphicFramePr>
        <p:xfrm>
          <a:off x="5703135" y="3056906"/>
          <a:ext cx="5305524" cy="170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7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486037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D3BBFA4-934F-84D3-D482-90B8138EE56C}"/>
              </a:ext>
            </a:extLst>
          </p:cNvPr>
          <p:cNvSpPr txBox="1"/>
          <p:nvPr/>
        </p:nvSpPr>
        <p:spPr>
          <a:xfrm>
            <a:off x="5622452" y="2621763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graphicFrame>
        <p:nvGraphicFramePr>
          <p:cNvPr id="3" name="表格 115">
            <a:extLst>
              <a:ext uri="{FF2B5EF4-FFF2-40B4-BE49-F238E27FC236}">
                <a16:creationId xmlns:a16="http://schemas.microsoft.com/office/drawing/2014/main" id="{FE862EC5-F87E-D368-985A-2E1B770D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9847"/>
              </p:ext>
            </p:extLst>
          </p:nvPr>
        </p:nvGraphicFramePr>
        <p:xfrm>
          <a:off x="5703135" y="3059410"/>
          <a:ext cx="5305524" cy="234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7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486037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 *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432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680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A1CB2-0BFF-B37C-C8F6-05CB16C0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Implementation in </a:t>
            </a:r>
            <a:r>
              <a:rPr kumimoji="1" lang="en-US" altLang="zh-TW" dirty="0" err="1"/>
              <a:t>PyTorch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4B8917-12A1-7B6B-5091-116C23BC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34562-F77A-AEE3-D199-65F9712B179D}"/>
              </a:ext>
            </a:extLst>
          </p:cNvPr>
          <p:cNvSpPr txBox="1"/>
          <p:nvPr/>
        </p:nvSpPr>
        <p:spPr>
          <a:xfrm>
            <a:off x="653144" y="1698517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我們使用 </a:t>
            </a:r>
            <a:r>
              <a:rPr kumimoji="1" lang="en-US" altLang="zh-TW" sz="2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torch.nn.Conv2d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not 3d?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6F305BE-D406-B03E-229A-942047F20BFC}"/>
              </a:ext>
            </a:extLst>
          </p:cNvPr>
          <p:cNvGrpSpPr/>
          <p:nvPr/>
        </p:nvGrpSpPr>
        <p:grpSpPr>
          <a:xfrm>
            <a:off x="4311549" y="3416878"/>
            <a:ext cx="2499360" cy="2499360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716B0335-ABB9-EF20-0731-606631C1AFB2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立方體 7">
              <a:extLst>
                <a:ext uri="{FF2B5EF4-FFF2-40B4-BE49-F238E27FC236}">
                  <a16:creationId xmlns:a16="http://schemas.microsoft.com/office/drawing/2014/main" id="{8A2A3677-24E2-17AD-BDE1-FEC9461A208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A680ED-C756-9772-ED4F-1762796378EF}"/>
              </a:ext>
            </a:extLst>
          </p:cNvPr>
          <p:cNvSpPr txBox="1"/>
          <p:nvPr/>
        </p:nvSpPr>
        <p:spPr>
          <a:xfrm rot="19035928">
            <a:off x="4870568" y="5392145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453015-56EC-4078-4141-B9BB6AD065D1}"/>
              </a:ext>
            </a:extLst>
          </p:cNvPr>
          <p:cNvSpPr txBox="1"/>
          <p:nvPr/>
        </p:nvSpPr>
        <p:spPr>
          <a:xfrm>
            <a:off x="5282230" y="4313193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E9172D-9028-BEC5-3130-8BFE4FFA1F45}"/>
              </a:ext>
            </a:extLst>
          </p:cNvPr>
          <p:cNvSpPr txBox="1"/>
          <p:nvPr/>
        </p:nvSpPr>
        <p:spPr>
          <a:xfrm>
            <a:off x="4656989" y="2782669"/>
            <a:ext cx="238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Number of Channels</a:t>
            </a:r>
          </a:p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特徵維度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2" name="立方體 11">
            <a:extLst>
              <a:ext uri="{FF2B5EF4-FFF2-40B4-BE49-F238E27FC236}">
                <a16:creationId xmlns:a16="http://schemas.microsoft.com/office/drawing/2014/main" id="{135057FD-8162-CA69-A7D0-802829937E71}"/>
              </a:ext>
            </a:extLst>
          </p:cNvPr>
          <p:cNvSpPr/>
          <p:nvPr/>
        </p:nvSpPr>
        <p:spPr>
          <a:xfrm>
            <a:off x="4765043" y="4306733"/>
            <a:ext cx="152400" cy="382252"/>
          </a:xfrm>
          <a:prstGeom prst="cube">
            <a:avLst>
              <a:gd name="adj" fmla="val 9107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9364BBA-B843-4277-B56F-ED1FC86208EE}"/>
              </a:ext>
            </a:extLst>
          </p:cNvPr>
          <p:cNvCxnSpPr>
            <a:cxnSpLocks/>
          </p:cNvCxnSpPr>
          <p:nvPr/>
        </p:nvCxnSpPr>
        <p:spPr>
          <a:xfrm flipV="1">
            <a:off x="4954329" y="4170012"/>
            <a:ext cx="291015" cy="270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6D364B-F498-A189-1BC8-C08B7A764BBB}"/>
              </a:ext>
            </a:extLst>
          </p:cNvPr>
          <p:cNvSpPr txBox="1"/>
          <p:nvPr/>
        </p:nvSpPr>
        <p:spPr>
          <a:xfrm>
            <a:off x="7702694" y="3958672"/>
            <a:ext cx="308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2d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卷積僅沿著空間維度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(Height, Width)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26932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203959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52E6D-8425-52D2-8E91-2613BA7A7B2C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7349B3-B23F-A423-E20C-0F9093295EBC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A2E016-9B43-1289-67E6-CFFD7F50F3F9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B7CD7E8-FED7-9DFF-14EF-F91BF613C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46317"/>
              </p:ext>
            </p:extLst>
          </p:nvPr>
        </p:nvGraphicFramePr>
        <p:xfrm>
          <a:off x="7637415" y="2788603"/>
          <a:ext cx="1696720" cy="173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8478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889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0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</a:t>
            </a:r>
            <a:r>
              <a:rPr kumimoji="1" lang="en-US" altLang="zh-TW" dirty="0">
                <a:solidFill>
                  <a:srgbClr val="FF0000"/>
                </a:solidFill>
              </a:rPr>
              <a:t>Average</a:t>
            </a:r>
            <a:r>
              <a:rPr kumimoji="1" lang="en-US" altLang="zh-TW" dirty="0"/>
              <a:t>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5CD11A8-9CF4-3A39-D95B-895C53DF6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31048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93239"/>
              </p:ext>
            </p:extLst>
          </p:nvPr>
        </p:nvGraphicFramePr>
        <p:xfrm>
          <a:off x="7637415" y="2788603"/>
          <a:ext cx="1696720" cy="173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8478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889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0" dirty="0">
                          <a:solidFill>
                            <a:srgbClr val="FF0000"/>
                          </a:solidFill>
                          <a:latin typeface="+mn-lt"/>
                        </a:rPr>
                        <a:t>0.25</a:t>
                      </a:r>
                      <a:endParaRPr lang="zh-TW" altLang="en-US" sz="25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DDA756-8635-61DD-9C87-20CA5424F5BC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B29D29-F89D-B0AF-CDA7-16A9F425FE04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D9E1B6-60AD-C345-8544-ADF72EAFE26A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1C2DA-F96D-2BE4-36B0-CCB3E8A6DBBA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6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200" dirty="0"/>
              <a:t>LeNet-5: Early Convolutional Neural Networks</a:t>
            </a:r>
            <a:endParaRPr kumimoji="1" lang="zh-TW" altLang="en-US" sz="4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415562" y="6153950"/>
            <a:ext cx="736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 err="1"/>
              <a:t>LeCun</a:t>
            </a:r>
            <a:r>
              <a:rPr kumimoji="1" lang="en" altLang="zh-TW" sz="1400" dirty="0"/>
              <a:t>, Y., </a:t>
            </a:r>
            <a:r>
              <a:rPr kumimoji="1" lang="en" altLang="zh-TW" sz="1400" dirty="0" err="1"/>
              <a:t>Bottou</a:t>
            </a:r>
            <a:r>
              <a:rPr kumimoji="1" lang="en" altLang="zh-TW" sz="1400" dirty="0"/>
              <a:t>, L., </a:t>
            </a:r>
            <a:r>
              <a:rPr kumimoji="1" lang="en" altLang="zh-TW" sz="1400" dirty="0" err="1"/>
              <a:t>Bengio</a:t>
            </a:r>
            <a:r>
              <a:rPr kumimoji="1" lang="en" altLang="zh-TW" sz="1400" dirty="0"/>
              <a:t>, Y., &amp; Haffner, P. (</a:t>
            </a:r>
            <a:r>
              <a:rPr kumimoji="1" lang="en" altLang="zh-TW" sz="1400" dirty="0">
                <a:solidFill>
                  <a:srgbClr val="FF0000"/>
                </a:solidFill>
              </a:rPr>
              <a:t>1998</a:t>
            </a:r>
            <a:r>
              <a:rPr kumimoji="1" lang="en" altLang="zh-TW" sz="1400" dirty="0"/>
              <a:t>). Gradient-based learning applied to document recognition. Proceedings of the IEEE, 86(11), 2278-2324.</a:t>
            </a:r>
            <a:endParaRPr kumimoji="1" lang="zh-TW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DB7822-94CB-30FE-1B4D-55491627AF74}"/>
              </a:ext>
            </a:extLst>
          </p:cNvPr>
          <p:cNvSpPr/>
          <p:nvPr/>
        </p:nvSpPr>
        <p:spPr>
          <a:xfrm>
            <a:off x="2141220" y="4503420"/>
            <a:ext cx="1363980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BFD304-6C61-0ED9-558D-4BF0944466A4}"/>
              </a:ext>
            </a:extLst>
          </p:cNvPr>
          <p:cNvSpPr/>
          <p:nvPr/>
        </p:nvSpPr>
        <p:spPr>
          <a:xfrm>
            <a:off x="3962400" y="4503420"/>
            <a:ext cx="1363980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4B7019-4327-3023-A154-9DA5B2C53938}"/>
              </a:ext>
            </a:extLst>
          </p:cNvPr>
          <p:cNvSpPr/>
          <p:nvPr/>
        </p:nvSpPr>
        <p:spPr>
          <a:xfrm>
            <a:off x="7764780" y="4373880"/>
            <a:ext cx="128016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stride =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68964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9C84718-5F15-E945-DB4B-BD4A6178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8870"/>
              </p:ext>
            </p:extLst>
          </p:nvPr>
        </p:nvGraphicFramePr>
        <p:xfrm>
          <a:off x="7696991" y="2698263"/>
          <a:ext cx="1918788" cy="191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B7C86E6F-5124-2551-5A2A-B2A7B967E3EE}"/>
              </a:ext>
            </a:extLst>
          </p:cNvPr>
          <p:cNvSpPr/>
          <p:nvPr/>
        </p:nvSpPr>
        <p:spPr>
          <a:xfrm>
            <a:off x="2762069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CEFAAC-846A-DA4F-9954-7FED1E6B33D8}"/>
              </a:ext>
            </a:extLst>
          </p:cNvPr>
          <p:cNvSpPr/>
          <p:nvPr/>
        </p:nvSpPr>
        <p:spPr>
          <a:xfrm>
            <a:off x="3395857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08D274-EA16-B1E2-A032-F6E0D356CEC1}"/>
              </a:ext>
            </a:extLst>
          </p:cNvPr>
          <p:cNvSpPr/>
          <p:nvPr/>
        </p:nvSpPr>
        <p:spPr>
          <a:xfrm>
            <a:off x="2127463" y="301944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FB3124-9842-EF53-5953-698F7045FEF3}"/>
              </a:ext>
            </a:extLst>
          </p:cNvPr>
          <p:cNvSpPr/>
          <p:nvPr/>
        </p:nvSpPr>
        <p:spPr>
          <a:xfrm>
            <a:off x="2768995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403E1F-3820-CB0B-A4A2-87DBC80AD629}"/>
              </a:ext>
            </a:extLst>
          </p:cNvPr>
          <p:cNvSpPr/>
          <p:nvPr/>
        </p:nvSpPr>
        <p:spPr>
          <a:xfrm>
            <a:off x="3402783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8CEE65-BB5E-D9D8-AFB9-BCF7691DECAB}"/>
              </a:ext>
            </a:extLst>
          </p:cNvPr>
          <p:cNvSpPr/>
          <p:nvPr/>
        </p:nvSpPr>
        <p:spPr>
          <a:xfrm>
            <a:off x="2127462" y="366831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4EB6EA-930E-6B9A-0625-74F96FCE9312}"/>
              </a:ext>
            </a:extLst>
          </p:cNvPr>
          <p:cNvSpPr/>
          <p:nvPr/>
        </p:nvSpPr>
        <p:spPr>
          <a:xfrm>
            <a:off x="2768994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5D76B0-F2CE-5A62-C74F-BD0F26B8A79D}"/>
              </a:ext>
            </a:extLst>
          </p:cNvPr>
          <p:cNvSpPr/>
          <p:nvPr/>
        </p:nvSpPr>
        <p:spPr>
          <a:xfrm>
            <a:off x="3402782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8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D32AE-5232-A877-3715-475E7873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2D Pooling on RGB 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8622B-9AAF-7D34-8C6F-AC324AA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648A0E8-E0FE-56F2-D8E0-E2B82058310A}"/>
              </a:ext>
            </a:extLst>
          </p:cNvPr>
          <p:cNvGrpSpPr/>
          <p:nvPr/>
        </p:nvGrpSpPr>
        <p:grpSpPr>
          <a:xfrm>
            <a:off x="7843522" y="2855648"/>
            <a:ext cx="1763454" cy="1692501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F00486F3-81E9-AF54-BD52-371772182FB8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立方體 5">
              <a:extLst>
                <a:ext uri="{FF2B5EF4-FFF2-40B4-BE49-F238E27FC236}">
                  <a16:creationId xmlns:a16="http://schemas.microsoft.com/office/drawing/2014/main" id="{159E9177-C699-1BC9-F4E5-7B9A731C9D6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C2DF98A-1B96-357A-38BF-8AC2797973A4}"/>
              </a:ext>
            </a:extLst>
          </p:cNvPr>
          <p:cNvGrpSpPr/>
          <p:nvPr/>
        </p:nvGrpSpPr>
        <p:grpSpPr>
          <a:xfrm>
            <a:off x="1849120" y="2452219"/>
            <a:ext cx="2499360" cy="2499360"/>
            <a:chOff x="1696720" y="2418080"/>
            <a:chExt cx="2499360" cy="2499360"/>
          </a:xfrm>
        </p:grpSpPr>
        <p:sp>
          <p:nvSpPr>
            <p:cNvPr id="12" name="立方體 11">
              <a:extLst>
                <a:ext uri="{FF2B5EF4-FFF2-40B4-BE49-F238E27FC236}">
                  <a16:creationId xmlns:a16="http://schemas.microsoft.com/office/drawing/2014/main" id="{11D3D0E1-C33A-57C6-EC97-7827D6C3C0D6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立方體 12">
              <a:extLst>
                <a:ext uri="{FF2B5EF4-FFF2-40B4-BE49-F238E27FC236}">
                  <a16:creationId xmlns:a16="http://schemas.microsoft.com/office/drawing/2014/main" id="{11DAEE54-B7E6-17B8-D4DE-EE221E20AE0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D79A673-72F6-7790-0D19-53C27F3EFCC1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254356-3DDC-5321-295A-48AF0F34F671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F7B1A2-A4ED-C87F-8A3E-4AC5B3246A78}"/>
              </a:ext>
            </a:extLst>
          </p:cNvPr>
          <p:cNvSpPr txBox="1"/>
          <p:nvPr/>
        </p:nvSpPr>
        <p:spPr>
          <a:xfrm rot="19035928">
            <a:off x="2408139" y="4427486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5D2EBD-04E7-7978-CE9E-EF0847CC8817}"/>
              </a:ext>
            </a:extLst>
          </p:cNvPr>
          <p:cNvSpPr txBox="1"/>
          <p:nvPr/>
        </p:nvSpPr>
        <p:spPr>
          <a:xfrm>
            <a:off x="2819801" y="3348534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E0F82E-FF45-3A22-2BC4-CC0C28DC8285}"/>
              </a:ext>
            </a:extLst>
          </p:cNvPr>
          <p:cNvSpPr txBox="1"/>
          <p:nvPr/>
        </p:nvSpPr>
        <p:spPr>
          <a:xfrm>
            <a:off x="3099614" y="2114821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7B23D7-56AE-107E-39F5-199D1EF81A98}"/>
              </a:ext>
            </a:extLst>
          </p:cNvPr>
          <p:cNvSpPr txBox="1"/>
          <p:nvPr/>
        </p:nvSpPr>
        <p:spPr>
          <a:xfrm>
            <a:off x="8620997" y="2518947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AF3276-3DEE-B232-EFBD-0572E46B9239}"/>
              </a:ext>
            </a:extLst>
          </p:cNvPr>
          <p:cNvSpPr txBox="1"/>
          <p:nvPr/>
        </p:nvSpPr>
        <p:spPr>
          <a:xfrm>
            <a:off x="8546759" y="3460173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F2D9C0-8113-949B-16DF-C4234D9DB1AB}"/>
              </a:ext>
            </a:extLst>
          </p:cNvPr>
          <p:cNvSpPr txBox="1"/>
          <p:nvPr/>
        </p:nvSpPr>
        <p:spPr>
          <a:xfrm>
            <a:off x="8289195" y="4240372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03198A-80AC-2A08-8D86-6BC4AA2EC63D}"/>
              </a:ext>
            </a:extLst>
          </p:cNvPr>
          <p:cNvSpPr txBox="1"/>
          <p:nvPr/>
        </p:nvSpPr>
        <p:spPr>
          <a:xfrm>
            <a:off x="1924165" y="5201563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224 x 224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D0BBB7-A85A-5DD2-F232-368D641CCE09}"/>
              </a:ext>
            </a:extLst>
          </p:cNvPr>
          <p:cNvSpPr txBox="1"/>
          <p:nvPr/>
        </p:nvSpPr>
        <p:spPr>
          <a:xfrm>
            <a:off x="7704746" y="5201562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112 x 112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0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10573-FAFF-44FD-5C7E-A789CF50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[Important Notes] Meaning of Pooling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2F00F-C73B-8DF8-8D58-207A0F17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47CE-4CA9-4790-422A-9422B6C19E05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 maintain the most relevant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Summarizing the features within the region covered by the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Shortage: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No theoretical guarantee for making better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5514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A4EA4-91E4-63FD-0864-8C256D86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65DB9-81DC-D005-FEE1-6FC93161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F29FCE-A3F0-12DB-B1FD-B1C091848B99}"/>
              </a:ext>
            </a:extLst>
          </p:cNvPr>
          <p:cNvSpPr txBox="1"/>
          <p:nvPr/>
        </p:nvSpPr>
        <p:spPr>
          <a:xfrm>
            <a:off x="636815" y="1850917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通常不會只有一層的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Convolutional Layer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隨著層數增加，通常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會越來越小，因為：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Convolutional Layer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可能會縮小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如果沒有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padding)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Pooling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也會縮小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經過了多次的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+ Pooling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後的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為壓縮後的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重要資訊</a:t>
            </a:r>
            <a:endParaRPr kumimoji="1" lang="en-US" altLang="zh-TW" sz="2400" b="1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4393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B0836-2FF1-EAA4-BFD5-1150AFA1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whole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485EA-0D68-1364-71AB-8317300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38F48D60-A46D-4AF1-1392-A95FB3F7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0DFC0-1D61-D377-38CC-E7844B1C34AE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CABF8-94B3-6A15-5200-8112C8935D8C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E73D49-B84A-BD0C-91BF-4B6949C17A77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5DBA5C-48F0-F33D-7B08-924B0D55375B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CD66F9-F9EA-BC8A-29A6-FA7229702F81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D4D183-04E3-6AE8-31AE-F48261757729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924233-30CF-AA0F-FFD8-50833C194AC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0E8B50-C78B-E302-6A39-419453B015C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22929CC-69E0-4A93-7CBB-87D96EE2D12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06BF96-0DA8-4FCF-FDA2-ACD1C337BF5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70584EA-4083-4F20-74CD-46569A1EFD9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8E4222A5-9518-4515-C567-7D02CE7EF07F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95DE7D-F114-BF6B-83E4-0FE9DC3F689F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01520-C937-4548-D98B-2D1C36DC0DB3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2F50E5-CFE1-6D86-500B-BF3205C910BD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45CAF1-AA66-A35D-34C4-11A8FE037048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D5F31B3-32D8-249F-3F5D-A4F3077FBDBC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D7DFCDCC-BFD5-3FA2-1B1E-D8F96FD3ED0A}"/>
              </a:ext>
            </a:extLst>
          </p:cNvPr>
          <p:cNvSpPr/>
          <p:nvPr/>
        </p:nvSpPr>
        <p:spPr>
          <a:xfrm>
            <a:off x="7933368" y="4581784"/>
            <a:ext cx="1774669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9480CCB-B3E7-728E-B76D-E60A5DF7CE8A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7482C9B-2778-30A4-FD9A-732437152C6A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8896412A-A417-58C7-2FAC-16ED643B8504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823384-BA6A-093D-75B9-B5AA2C2509E9}"/>
              </a:ext>
            </a:extLst>
          </p:cNvPr>
          <p:cNvSpPr txBox="1"/>
          <p:nvPr/>
        </p:nvSpPr>
        <p:spPr>
          <a:xfrm>
            <a:off x="6158420" y="4093193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37C6F649-4852-1E8A-C89A-E0F49BCFFA0D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8E39F11-A556-6D19-1C14-7B8C4E74D85B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09651EC-D953-FB0D-6019-DD2010F2822C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24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85BA8-2F26-1F1A-AABB-1BBC9894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D6EFAE-3746-0061-7FED-6C970CE1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E770D4-D14A-ECE1-B400-621D57F070D6}"/>
              </a:ext>
            </a:extLst>
          </p:cNvPr>
          <p:cNvSpPr txBox="1"/>
          <p:nvPr/>
        </p:nvSpPr>
        <p:spPr>
          <a:xfrm>
            <a:off x="636815" y="192801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常被稱為全連接層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(Fully-connected layers, FC)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Multi-layer perceptron (MLP)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即是由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FC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所構成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注意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! CNN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不是全連接層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B29B11E-3F3B-6CAD-87AE-2DF76CAA2CDD}"/>
              </a:ext>
            </a:extLst>
          </p:cNvPr>
          <p:cNvSpPr/>
          <p:nvPr/>
        </p:nvSpPr>
        <p:spPr>
          <a:xfrm>
            <a:off x="1109337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DB92D0F-BB08-17D1-F20A-F29CC09A4557}"/>
              </a:ext>
            </a:extLst>
          </p:cNvPr>
          <p:cNvSpPr/>
          <p:nvPr/>
        </p:nvSpPr>
        <p:spPr>
          <a:xfrm>
            <a:off x="1109337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128C15B-8215-BCBE-1BFA-17A65C6DCB0E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80837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E2F41D1-B2CB-FDC6-5295-316F1ECF435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680837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6C75F7CD-20B9-3749-E3A3-551AB43236B2}"/>
              </a:ext>
            </a:extLst>
          </p:cNvPr>
          <p:cNvSpPr/>
          <p:nvPr/>
        </p:nvSpPr>
        <p:spPr>
          <a:xfrm>
            <a:off x="2858127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FDE491-EA87-4E78-59B6-7B19738CD7DD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680837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C76E1A5-C40A-D791-7E16-56EEB3F28F4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80837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7766242E-39BA-9400-02BE-253ED04E4DF5}"/>
              </a:ext>
            </a:extLst>
          </p:cNvPr>
          <p:cNvSpPr/>
          <p:nvPr/>
        </p:nvSpPr>
        <p:spPr>
          <a:xfrm>
            <a:off x="3934071" y="48666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7B06EDD-E994-7141-F7FC-DC279B70302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429627" y="4580851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A558F23-4210-8CBE-5993-74D40C3C511C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429627" y="5152351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/>
              <p:nvPr/>
            </p:nvSpPr>
            <p:spPr>
              <a:xfrm>
                <a:off x="1215052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052" y="4344104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/>
              <p:nvPr/>
            </p:nvSpPr>
            <p:spPr>
              <a:xfrm>
                <a:off x="1191269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269" y="5549098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/>
              <p:nvPr/>
            </p:nvSpPr>
            <p:spPr>
              <a:xfrm>
                <a:off x="2915144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44" y="437034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/>
              <p:nvPr/>
            </p:nvSpPr>
            <p:spPr>
              <a:xfrm>
                <a:off x="3967599" y="4958283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99" y="4958283"/>
                <a:ext cx="504444" cy="400110"/>
              </a:xfrm>
              <a:prstGeom prst="rect">
                <a:avLst/>
              </a:prstGeom>
              <a:blipFill>
                <a:blip r:embed="rId6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/>
              <p:nvPr/>
            </p:nvSpPr>
            <p:spPr>
              <a:xfrm>
                <a:off x="2891655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55" y="5561049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橢圓 26">
            <a:extLst>
              <a:ext uri="{FF2B5EF4-FFF2-40B4-BE49-F238E27FC236}">
                <a16:creationId xmlns:a16="http://schemas.microsoft.com/office/drawing/2014/main" id="{2FED192D-773D-C148-1D29-09DA2819341A}"/>
              </a:ext>
            </a:extLst>
          </p:cNvPr>
          <p:cNvSpPr/>
          <p:nvPr/>
        </p:nvSpPr>
        <p:spPr>
          <a:xfrm>
            <a:off x="2846697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3252961-310F-14E9-1E68-0145A323984E}"/>
              </a:ext>
            </a:extLst>
          </p:cNvPr>
          <p:cNvSpPr/>
          <p:nvPr/>
        </p:nvSpPr>
        <p:spPr>
          <a:xfrm>
            <a:off x="6361380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F13AABE7-F2B6-DA6A-905B-812B59C2740E}"/>
              </a:ext>
            </a:extLst>
          </p:cNvPr>
          <p:cNvSpPr/>
          <p:nvPr/>
        </p:nvSpPr>
        <p:spPr>
          <a:xfrm>
            <a:off x="6361380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0F18839-22D2-927B-0F06-CA434A9CFC7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932880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F4FE554-1966-088E-56A1-A9F6ABA88A46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6932880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41FF42F-FC74-33EB-88EC-F24B8A86BC8C}"/>
              </a:ext>
            </a:extLst>
          </p:cNvPr>
          <p:cNvSpPr/>
          <p:nvPr/>
        </p:nvSpPr>
        <p:spPr>
          <a:xfrm>
            <a:off x="8110170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4168EE2-7ED5-0BE3-3529-7C2A1013AE0C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6932880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E524256-2F11-5276-0B2E-B2F1E3065911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6932880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CA2E8453-E1A5-2C30-3DEF-99746C77A921}"/>
              </a:ext>
            </a:extLst>
          </p:cNvPr>
          <p:cNvSpPr/>
          <p:nvPr/>
        </p:nvSpPr>
        <p:spPr>
          <a:xfrm>
            <a:off x="9689656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175C885-E0C8-DEF2-2705-7AF564501BFA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8681670" y="4579464"/>
            <a:ext cx="1007986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2B5C706-F1F8-69A1-9026-4156E9D2CAF3}"/>
              </a:ext>
            </a:extLst>
          </p:cNvPr>
          <p:cNvCxnSpPr>
            <a:cxnSpLocks/>
            <a:stCxn id="51" idx="6"/>
            <a:endCxn id="37" idx="2"/>
          </p:cNvCxnSpPr>
          <p:nvPr/>
        </p:nvCxnSpPr>
        <p:spPr>
          <a:xfrm flipV="1">
            <a:off x="8670240" y="4579464"/>
            <a:ext cx="1019416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/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blipFill>
                <a:blip r:embed="rId8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/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/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/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/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>
            <a:extLst>
              <a:ext uri="{FF2B5EF4-FFF2-40B4-BE49-F238E27FC236}">
                <a16:creationId xmlns:a16="http://schemas.microsoft.com/office/drawing/2014/main" id="{3017AE35-0437-8ECF-FB73-B0878DA4AD14}"/>
              </a:ext>
            </a:extLst>
          </p:cNvPr>
          <p:cNvSpPr/>
          <p:nvPr/>
        </p:nvSpPr>
        <p:spPr>
          <a:xfrm>
            <a:off x="8098740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2566E6-0641-84E5-D6C1-73F5BD08D14E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8670240" y="4564092"/>
            <a:ext cx="1019416" cy="11992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A7920916-7AD2-60BC-7E73-C37D383056E7}"/>
              </a:ext>
            </a:extLst>
          </p:cNvPr>
          <p:cNvSpPr/>
          <p:nvPr/>
        </p:nvSpPr>
        <p:spPr>
          <a:xfrm>
            <a:off x="9689656" y="547761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/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FE66D13-6C7B-E935-C153-7831E9C69B91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 flipV="1">
            <a:off x="8670240" y="5763365"/>
            <a:ext cx="1019416" cy="2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9F9DE04-A461-3ACC-E2E7-4107F838322D}"/>
              </a:ext>
            </a:extLst>
          </p:cNvPr>
          <p:cNvSpPr txBox="1"/>
          <p:nvPr/>
        </p:nvSpPr>
        <p:spPr>
          <a:xfrm>
            <a:off x="10249726" y="4967685"/>
            <a:ext cx="161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Classification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D49846D-F153-C5E6-6E94-4722750BF48D}"/>
              </a:ext>
            </a:extLst>
          </p:cNvPr>
          <p:cNvSpPr txBox="1"/>
          <p:nvPr/>
        </p:nvSpPr>
        <p:spPr>
          <a:xfrm>
            <a:off x="4598925" y="4690686"/>
            <a:ext cx="16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Regression /</a:t>
            </a:r>
          </a:p>
          <a:p>
            <a:r>
              <a:rPr kumimoji="1" lang="en-US" altLang="zh-TW" dirty="0"/>
              <a:t>Binary Classification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0306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E15D-E225-C52E-5576-FE8D3BCF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Flatten?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CCCDE0-0CE6-9869-7BF1-D4D6F9F5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993318-08B0-32D4-66F2-19A6E8CEEA8B}"/>
              </a:ext>
            </a:extLst>
          </p:cNvPr>
          <p:cNvSpPr txBox="1"/>
          <p:nvPr/>
        </p:nvSpPr>
        <p:spPr>
          <a:xfrm>
            <a:off x="636815" y="1928013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以分類任務來說，我們需要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Fully-connected 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CNN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常被用於分類任務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132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F92E-B5A8-D2C9-16E4-EE0DB245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41A6B-01EF-5CBE-F220-27940AAD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A76626-3C10-AE6F-B4B3-8FF3F784CD37}"/>
              </a:ext>
            </a:extLst>
          </p:cNvPr>
          <p:cNvSpPr txBox="1"/>
          <p:nvPr/>
        </p:nvSpPr>
        <p:spPr>
          <a:xfrm>
            <a:off x="636815" y="189753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為影像資料量身定做，用來捕捉空間資訊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(Spatial Information)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Parameter sharing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參數共享機制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降低用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MLP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來進行影像任務的參數量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5214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2265A-7A1D-FEB2-B3B2-7084F139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ConvNets</a:t>
            </a:r>
            <a:r>
              <a:rPr kumimoji="1" lang="en" altLang="zh-TW" dirty="0"/>
              <a:t> are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8F1247-CA77-876E-722C-4F7CFD43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6B4BE4-6D6A-0754-D011-741F5E8D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1" y="2137767"/>
            <a:ext cx="4270037" cy="360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467AF33-E926-CE59-45F4-1C49E319454F}"/>
              </a:ext>
            </a:extLst>
          </p:cNvPr>
          <p:cNvSpPr txBox="1"/>
          <p:nvPr/>
        </p:nvSpPr>
        <p:spPr>
          <a:xfrm>
            <a:off x="1064562" y="1794904"/>
            <a:ext cx="344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Object Detection with YOLO</a:t>
            </a:r>
            <a:endParaRPr kumimoji="1"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97930D-6B42-ACA0-B55F-7937B3964FE5}"/>
              </a:ext>
            </a:extLst>
          </p:cNvPr>
          <p:cNvSpPr txBox="1"/>
          <p:nvPr/>
        </p:nvSpPr>
        <p:spPr>
          <a:xfrm>
            <a:off x="778006" y="5742723"/>
            <a:ext cx="402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pjreddie.com</a:t>
            </a:r>
            <a:r>
              <a:rPr kumimoji="1" lang="en-US" altLang="zh-TW" sz="1400" dirty="0"/>
              <a:t>/darknet/yolo/</a:t>
            </a:r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9E3E59-B7E5-A80C-42FC-2CB4D10D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78" y="2261940"/>
            <a:ext cx="4460661" cy="33566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15A22E-CDDC-1FD9-0AF9-13446B11ADE3}"/>
              </a:ext>
            </a:extLst>
          </p:cNvPr>
          <p:cNvSpPr txBox="1"/>
          <p:nvPr/>
        </p:nvSpPr>
        <p:spPr>
          <a:xfrm>
            <a:off x="6948784" y="5742723"/>
            <a:ext cx="3889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" altLang="zh-TW" sz="1400" dirty="0" err="1"/>
              <a:t>Gatys</a:t>
            </a:r>
            <a:r>
              <a:rPr kumimoji="1" lang="en" altLang="zh-TW" sz="1400" dirty="0"/>
              <a:t>, Leon A., Alexander S. Ecker, and Matthias </a:t>
            </a:r>
            <a:r>
              <a:rPr kumimoji="1" lang="en" altLang="zh-TW" sz="1400" dirty="0" err="1"/>
              <a:t>Bethge</a:t>
            </a:r>
            <a:r>
              <a:rPr kumimoji="1" lang="en" altLang="zh-TW" sz="1400" dirty="0"/>
              <a:t>. "Image style transfer using convolutional neural networks." CVPR. 2016.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0CD8BD-7475-AB77-206B-EAA25B37A0CD}"/>
              </a:ext>
            </a:extLst>
          </p:cNvPr>
          <p:cNvSpPr txBox="1"/>
          <p:nvPr/>
        </p:nvSpPr>
        <p:spPr>
          <a:xfrm>
            <a:off x="7268824" y="1768435"/>
            <a:ext cx="30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Style Transfer with CNN</a:t>
            </a:r>
            <a:endParaRPr kumimoji="1"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BA679A-148D-CA7A-FE56-246D9B28E3AA}"/>
              </a:ext>
            </a:extLst>
          </p:cNvPr>
          <p:cNvSpPr/>
          <p:nvPr/>
        </p:nvSpPr>
        <p:spPr>
          <a:xfrm>
            <a:off x="6430536" y="2164236"/>
            <a:ext cx="282497" cy="40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88459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038F2-90E8-5217-422A-BD5F3A5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Advanced CNNs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F57CB7-E665-1BC0-C0BC-41AC947B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FB99C0-C112-C572-EFF2-C14DBFA243E7}"/>
              </a:ext>
            </a:extLst>
          </p:cNvPr>
          <p:cNvSpPr txBox="1"/>
          <p:nvPr/>
        </p:nvSpPr>
        <p:spPr>
          <a:xfrm>
            <a:off x="636815" y="192801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ResNet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Deep Residual Learning for Image Recognition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/abs/1512.03385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DenseNet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Densely Connected Convolutional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/abs/1608.06993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slazebni.cs.illinois.edu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/spring17/lec04_advanced_cnn.pdf</a:t>
            </a:r>
          </a:p>
        </p:txBody>
      </p:sp>
    </p:spTree>
    <p:extLst>
      <p:ext uri="{BB962C8B-B14F-4D97-AF65-F5344CB8AC3E}">
        <p14:creationId xmlns:p14="http://schemas.microsoft.com/office/powerpoint/2010/main" val="3599546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324917" y="1798857"/>
            <a:ext cx="278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179540" y="1798857"/>
            <a:ext cx="275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3494F-1C3B-3D6B-A72E-E48366C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65246-5560-F81C-59D7-7A88C4F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A1C55F-1531-41D1-3ADF-3B915E461B49}"/>
              </a:ext>
            </a:extLst>
          </p:cNvPr>
          <p:cNvSpPr txBox="1"/>
          <p:nvPr/>
        </p:nvSpPr>
        <p:spPr>
          <a:xfrm>
            <a:off x="653144" y="1806093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/>
              <a:t>PyTorch</a:t>
            </a:r>
            <a:r>
              <a:rPr kumimoji="1" lang="en-US" altLang="zh-TW" sz="2400" b="1" dirty="0"/>
              <a:t> CNN example</a:t>
            </a:r>
            <a:r>
              <a:rPr kumimoji="1" lang="en-US" altLang="zh-TW" sz="2400" dirty="0"/>
              <a:t>: https://</a:t>
            </a:r>
            <a:r>
              <a:rPr kumimoji="1" lang="en-US" altLang="zh-TW" sz="2400" dirty="0" err="1"/>
              <a:t>pytorch.org</a:t>
            </a:r>
            <a:r>
              <a:rPr kumimoji="1" lang="en-US" altLang="zh-TW" sz="2400" dirty="0"/>
              <a:t>/tutorials/beginner/blitz/cifar10_tutorial.html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Batch Normalization: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wandb.ai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wandb_fc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GroupNorm</a:t>
            </a:r>
            <a:r>
              <a:rPr kumimoji="1" lang="en-US" altLang="zh-TW" sz="2400" dirty="0"/>
              <a:t>/reports/Group-Normalization-in-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-With-Examples---VmlldzoxMzU0MzMy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towardsdatascience.com</a:t>
            </a:r>
            <a:r>
              <a:rPr kumimoji="1" lang="en-US" altLang="zh-TW" sz="2400" dirty="0"/>
              <a:t>/batch-norm-explained-visually-how-it-works-and-why-neural-networks-need-it-b18919692739/</a:t>
            </a:r>
          </a:p>
        </p:txBody>
      </p:sp>
    </p:spTree>
    <p:extLst>
      <p:ext uri="{BB962C8B-B14F-4D97-AF65-F5344CB8AC3E}">
        <p14:creationId xmlns:p14="http://schemas.microsoft.com/office/powerpoint/2010/main" val="2773932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64E37-7043-078E-7B83-7467617B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A23AB-9BCE-EABA-8269-69C9EF51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4683814-8D2B-E588-5AB3-71151E70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849"/>
            <a:ext cx="5301415" cy="4134913"/>
          </a:xfrm>
          <a:prstGeom prst="rect">
            <a:avLst/>
          </a:prstGeom>
        </p:spPr>
      </p:pic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77E0A46E-6E3D-EBA1-E4CB-E70A8A8AA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6"/>
          <a:stretch/>
        </p:blipFill>
        <p:spPr bwMode="auto">
          <a:xfrm>
            <a:off x="778257" y="2051301"/>
            <a:ext cx="4469985" cy="4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721FE7-A879-FFF3-2101-C6B6A30E33FE}"/>
              </a:ext>
            </a:extLst>
          </p:cNvPr>
          <p:cNvSpPr txBox="1"/>
          <p:nvPr/>
        </p:nvSpPr>
        <p:spPr>
          <a:xfrm>
            <a:off x="2571251" y="1589635"/>
            <a:ext cx="136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MNIST</a:t>
            </a:r>
            <a:endParaRPr kumimoji="1" lang="zh-TW" altLang="en-US" sz="24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50BCEE-4A46-719B-7D59-AE6FB75BA260}"/>
              </a:ext>
            </a:extLst>
          </p:cNvPr>
          <p:cNvSpPr txBox="1"/>
          <p:nvPr/>
        </p:nvSpPr>
        <p:spPr>
          <a:xfrm>
            <a:off x="8259027" y="1589636"/>
            <a:ext cx="160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CIFAR-10</a:t>
            </a:r>
            <a:endParaRPr kumimoji="1" lang="zh-TW" altLang="en-US" sz="2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FABE7C-8126-DF67-B8E5-96917ED18982}"/>
              </a:ext>
            </a:extLst>
          </p:cNvPr>
          <p:cNvSpPr txBox="1"/>
          <p:nvPr/>
        </p:nvSpPr>
        <p:spPr>
          <a:xfrm>
            <a:off x="7428410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www.cs.toronto.edu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kriz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cifar.html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224516-B435-6AF9-D016-E3761C22D2CB}"/>
              </a:ext>
            </a:extLst>
          </p:cNvPr>
          <p:cNvSpPr txBox="1"/>
          <p:nvPr/>
        </p:nvSpPr>
        <p:spPr>
          <a:xfrm>
            <a:off x="1738687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http://</a:t>
            </a:r>
            <a:r>
              <a:rPr kumimoji="1" lang="en" altLang="zh-TW" sz="1400" dirty="0" err="1"/>
              <a:t>yann.lecun.com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exdb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mnist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962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0E0DE2DC-EBE6-93E6-B71E-E4BAB0AE9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084848" y="2886371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0802E7-F596-D86D-1EBA-E3AD1D6B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RGB Image</a:t>
            </a:r>
            <a:r>
              <a:rPr kumimoji="1" lang="en-US" altLang="zh-TW" dirty="0"/>
              <a:t>s</a:t>
            </a:r>
            <a:r>
              <a:rPr kumimoji="1" lang="en" altLang="zh-TW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彩色影像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23704-5749-D4E7-8279-53F85BD7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EBECF8-347F-7389-9D7A-64AACE6F8E50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RGB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代表紅色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(Red)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、綠色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(Green)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及藍色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(Blue)</a:t>
            </a:r>
          </a:p>
        </p:txBody>
      </p:sp>
      <p:pic>
        <p:nvPicPr>
          <p:cNvPr id="9" name="圖片 8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AC950591-601E-FD86-0930-F34F44A2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2541600" y="2913263"/>
            <a:ext cx="1842214" cy="1846729"/>
          </a:xfrm>
          <a:prstGeom prst="rect">
            <a:avLst/>
          </a:prstGeom>
        </p:spPr>
      </p:pic>
      <p:pic>
        <p:nvPicPr>
          <p:cNvPr id="11" name="圖片 10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7B557C32-E1DE-94CC-64C2-FABE1B07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935365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" name="圖片 9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8CC0B977-4F48-4F38-0E4F-4ABA019A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785882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B84465C-A5F4-B744-CD9A-4D8779B2E510}"/>
              </a:ext>
            </a:extLst>
          </p:cNvPr>
          <p:cNvCxnSpPr/>
          <p:nvPr/>
        </p:nvCxnSpPr>
        <p:spPr>
          <a:xfrm>
            <a:off x="4957482" y="3899381"/>
            <a:ext cx="7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002522-278A-D456-FCD9-19BC5E223C95}"/>
              </a:ext>
            </a:extLst>
          </p:cNvPr>
          <p:cNvSpPr txBox="1"/>
          <p:nvPr/>
        </p:nvSpPr>
        <p:spPr>
          <a:xfrm>
            <a:off x="2395870" y="4921360"/>
            <a:ext cx="213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Example shape:</a:t>
            </a:r>
          </a:p>
          <a:p>
            <a:pPr algn="ctr"/>
            <a:r>
              <a:rPr kumimoji="1" lang="en-US" altLang="zh-TW" sz="2000" dirty="0"/>
              <a:t>(3, 128, 128)</a:t>
            </a:r>
            <a:endParaRPr kumimoji="1"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86168D-510C-1D1F-02C3-37582AD0D569}"/>
              </a:ext>
            </a:extLst>
          </p:cNvPr>
          <p:cNvSpPr txBox="1"/>
          <p:nvPr/>
        </p:nvSpPr>
        <p:spPr>
          <a:xfrm>
            <a:off x="8100744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Red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3443D1-D3E7-330E-0ED4-E51E00C8C8DE}"/>
              </a:ext>
            </a:extLst>
          </p:cNvPr>
          <p:cNvSpPr txBox="1"/>
          <p:nvPr/>
        </p:nvSpPr>
        <p:spPr>
          <a:xfrm>
            <a:off x="7005955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Green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237E8-9095-00EA-B33D-2FBA58A11A20}"/>
              </a:ext>
            </a:extLst>
          </p:cNvPr>
          <p:cNvSpPr txBox="1"/>
          <p:nvPr/>
        </p:nvSpPr>
        <p:spPr>
          <a:xfrm>
            <a:off x="5911166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Blue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3F3942-2205-E6C2-7200-E5D2BDDD00DC}"/>
              </a:ext>
            </a:extLst>
          </p:cNvPr>
          <p:cNvSpPr txBox="1"/>
          <p:nvPr/>
        </p:nvSpPr>
        <p:spPr>
          <a:xfrm>
            <a:off x="1990165" y="6209670"/>
            <a:ext cx="10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channels</a:t>
            </a:r>
            <a:endParaRPr kumimoji="1"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A7D907-8C24-8964-9B84-B496C6A4E002}"/>
              </a:ext>
            </a:extLst>
          </p:cNvPr>
          <p:cNvSpPr txBox="1"/>
          <p:nvPr/>
        </p:nvSpPr>
        <p:spPr>
          <a:xfrm>
            <a:off x="2916481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height</a:t>
            </a:r>
            <a:endParaRPr kumimoji="1"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5C8EF5-C19D-F93B-F7EE-8E741D448FAC}"/>
              </a:ext>
            </a:extLst>
          </p:cNvPr>
          <p:cNvSpPr txBox="1"/>
          <p:nvPr/>
        </p:nvSpPr>
        <p:spPr>
          <a:xfrm>
            <a:off x="3772046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width</a:t>
            </a:r>
            <a:endParaRPr kumimoji="1" lang="zh-TW" altLang="en-US" sz="16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37812FC-2B84-47D6-6AD8-3ECC2247C13C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95346C0-2CD6-3F73-8DC0-C675A82EF850}"/>
              </a:ext>
            </a:extLst>
          </p:cNvPr>
          <p:cNvCxnSpPr>
            <a:cxnSpLocks/>
          </p:cNvCxnSpPr>
          <p:nvPr/>
        </p:nvCxnSpPr>
        <p:spPr>
          <a:xfrm flipV="1">
            <a:off x="3360234" y="5704848"/>
            <a:ext cx="0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74A482B1-4D91-2D44-2042-57072C67911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952010" y="5704848"/>
            <a:ext cx="263789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1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17D5A-13BC-6C06-6C5D-8494A007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Gray-scale Images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灰階影像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AA324A-1F39-9C28-B33A-45EA9AA3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7D94E-184C-3D05-7BD0-07A2529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77" y="2946029"/>
            <a:ext cx="1469858" cy="147769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277F9E-BA19-371B-84E7-74B6AD1355AB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灰階影像只有一個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channel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91ECC2-E410-E6A3-8D40-16787036EE07}"/>
              </a:ext>
            </a:extLst>
          </p:cNvPr>
          <p:cNvSpPr txBox="1"/>
          <p:nvPr/>
        </p:nvSpPr>
        <p:spPr>
          <a:xfrm>
            <a:off x="2395870" y="4921360"/>
            <a:ext cx="213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Example shape:</a:t>
            </a:r>
          </a:p>
          <a:p>
            <a:pPr algn="ctr"/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r>
              <a:rPr kumimoji="1" lang="en-US" altLang="zh-TW" sz="2000" dirty="0"/>
              <a:t>, 128, 128)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BDF387-E8E3-AA1E-47FD-B5B104B77854}"/>
              </a:ext>
            </a:extLst>
          </p:cNvPr>
          <p:cNvSpPr txBox="1"/>
          <p:nvPr/>
        </p:nvSpPr>
        <p:spPr>
          <a:xfrm>
            <a:off x="1990165" y="6209670"/>
            <a:ext cx="10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channels</a:t>
            </a:r>
            <a:endParaRPr kumimoji="1"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D04E99-1BA8-2F7D-CD2D-1A3C33CD2247}"/>
              </a:ext>
            </a:extLst>
          </p:cNvPr>
          <p:cNvSpPr txBox="1"/>
          <p:nvPr/>
        </p:nvSpPr>
        <p:spPr>
          <a:xfrm>
            <a:off x="2916481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height</a:t>
            </a:r>
            <a:endParaRPr kumimoji="1"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AB2F18-6140-C902-EFA0-F39AD47C8E6B}"/>
              </a:ext>
            </a:extLst>
          </p:cNvPr>
          <p:cNvSpPr txBox="1"/>
          <p:nvPr/>
        </p:nvSpPr>
        <p:spPr>
          <a:xfrm>
            <a:off x="3772046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width</a:t>
            </a:r>
            <a:endParaRPr kumimoji="1" lang="zh-TW" altLang="en-US" sz="16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2DE1934-56C4-87D4-D725-E8ABF22AE1E9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2A998B3-1C6D-0679-141B-FE2F993B62DD}"/>
              </a:ext>
            </a:extLst>
          </p:cNvPr>
          <p:cNvCxnSpPr>
            <a:cxnSpLocks/>
          </p:cNvCxnSpPr>
          <p:nvPr/>
        </p:nvCxnSpPr>
        <p:spPr>
          <a:xfrm flipV="1">
            <a:off x="3360234" y="5704848"/>
            <a:ext cx="0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A307661-9E39-F5B8-4183-F827D95E8B9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952010" y="5704848"/>
            <a:ext cx="263789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95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214D3-8121-4B1E-961C-5FEB31DD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 inputs are too big for an MLP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BD959D-C442-7071-00C0-F58DCFFB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ECC944-7077-AC34-269B-5B09AB45FF46}"/>
              </a:ext>
            </a:extLst>
          </p:cNvPr>
          <p:cNvSpPr/>
          <p:nvPr/>
        </p:nvSpPr>
        <p:spPr>
          <a:xfrm>
            <a:off x="643899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AB31EE-25CB-1931-E588-6D209EBB4220}"/>
              </a:ext>
            </a:extLst>
          </p:cNvPr>
          <p:cNvSpPr/>
          <p:nvPr/>
        </p:nvSpPr>
        <p:spPr>
          <a:xfrm>
            <a:off x="643899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2E8D9F8-2C03-6C7A-80B4-7DDDD7B12D2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10C1641-F75B-2677-83D2-B81BD2EB9A4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F423A2C0-E719-BA2C-3334-EF304C7851E5}"/>
              </a:ext>
            </a:extLst>
          </p:cNvPr>
          <p:cNvSpPr/>
          <p:nvPr/>
        </p:nvSpPr>
        <p:spPr>
          <a:xfrm>
            <a:off x="818778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AFD0DA0-0791-C3E0-0FC2-973BBD434853}"/>
              </a:ext>
            </a:extLst>
          </p:cNvPr>
          <p:cNvSpPr/>
          <p:nvPr/>
        </p:nvSpPr>
        <p:spPr>
          <a:xfrm>
            <a:off x="818778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FA3E44E-8B6F-544C-4BDF-C3E22562986B}"/>
              </a:ext>
            </a:extLst>
          </p:cNvPr>
          <p:cNvCxnSpPr>
            <a:cxnSpLocks/>
          </p:cNvCxnSpPr>
          <p:nvPr/>
        </p:nvCxnSpPr>
        <p:spPr>
          <a:xfrm>
            <a:off x="701049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CBCB8B6-BEA5-B13A-1515-358A4E79A58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701049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B36C948F-2BC3-C577-5A1E-C8B40A4D5F52}"/>
              </a:ext>
            </a:extLst>
          </p:cNvPr>
          <p:cNvSpPr/>
          <p:nvPr/>
        </p:nvSpPr>
        <p:spPr>
          <a:xfrm>
            <a:off x="993657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CD6E10E-0818-E7CC-739C-BE7D7ADDF9A6}"/>
              </a:ext>
            </a:extLst>
          </p:cNvPr>
          <p:cNvCxnSpPr>
            <a:cxnSpLocks/>
          </p:cNvCxnSpPr>
          <p:nvPr/>
        </p:nvCxnSpPr>
        <p:spPr>
          <a:xfrm>
            <a:off x="875928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B63CBF3-6DE3-C437-15A7-6017BAAE315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875928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/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/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/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/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/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CCD1AFF6-2434-197B-F649-DA7631ADEC4D}"/>
              </a:ext>
            </a:extLst>
          </p:cNvPr>
          <p:cNvSpPr/>
          <p:nvPr/>
        </p:nvSpPr>
        <p:spPr>
          <a:xfrm>
            <a:off x="993657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/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blipFill>
                <a:blip r:embed="rId8"/>
                <a:stretch>
                  <a:fillRect t="-6061"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54AAC8F-B2CC-01F4-F817-D78F8E8881B3}"/>
              </a:ext>
            </a:extLst>
          </p:cNvPr>
          <p:cNvCxnSpPr>
            <a:cxnSpLocks/>
            <a:stCxn id="22" idx="3"/>
            <a:endCxn id="29" idx="2"/>
          </p:cNvCxnSpPr>
          <p:nvPr/>
        </p:nvCxnSpPr>
        <p:spPr>
          <a:xfrm>
            <a:off x="8760675" y="3503820"/>
            <a:ext cx="1175899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1A06C44-499F-A215-DED1-2A447F212E74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875928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860DD3B-635B-E60B-4DA3-D105463D498D}"/>
              </a:ext>
            </a:extLst>
          </p:cNvPr>
          <p:cNvSpPr txBox="1"/>
          <p:nvPr/>
        </p:nvSpPr>
        <p:spPr>
          <a:xfrm rot="5400000">
            <a:off x="644226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0CF6403-E013-32EA-773B-F8B785BBA1D0}"/>
              </a:ext>
            </a:extLst>
          </p:cNvPr>
          <p:cNvSpPr txBox="1"/>
          <p:nvPr/>
        </p:nvSpPr>
        <p:spPr>
          <a:xfrm rot="5400000">
            <a:off x="818677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1A76ACE-65E9-2712-27C3-4E68E92DD628}"/>
              </a:ext>
            </a:extLst>
          </p:cNvPr>
          <p:cNvSpPr txBox="1"/>
          <p:nvPr/>
        </p:nvSpPr>
        <p:spPr>
          <a:xfrm rot="5400000">
            <a:off x="9947699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7AC9F0C-381C-982C-15AA-26923A0260EF}"/>
              </a:ext>
            </a:extLst>
          </p:cNvPr>
          <p:cNvSpPr/>
          <p:nvPr/>
        </p:nvSpPr>
        <p:spPr>
          <a:xfrm>
            <a:off x="2408355" y="1556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3B7E4F-6198-C103-987C-35104DB453AD}"/>
              </a:ext>
            </a:extLst>
          </p:cNvPr>
          <p:cNvSpPr/>
          <p:nvPr/>
        </p:nvSpPr>
        <p:spPr>
          <a:xfrm>
            <a:off x="2408355" y="2038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5455862-2F6A-0A65-9D09-FA102630DCAC}"/>
              </a:ext>
            </a:extLst>
          </p:cNvPr>
          <p:cNvSpPr/>
          <p:nvPr/>
        </p:nvSpPr>
        <p:spPr>
          <a:xfrm>
            <a:off x="2403528" y="2824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7DF6504-2687-A287-12D6-59648E1B4709}"/>
              </a:ext>
            </a:extLst>
          </p:cNvPr>
          <p:cNvSpPr txBox="1"/>
          <p:nvPr/>
        </p:nvSpPr>
        <p:spPr>
          <a:xfrm rot="5400000">
            <a:off x="2314431" y="2554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5931793-0677-5976-DEA3-2427DC47D0AA}"/>
              </a:ext>
            </a:extLst>
          </p:cNvPr>
          <p:cNvSpPr/>
          <p:nvPr/>
        </p:nvSpPr>
        <p:spPr>
          <a:xfrm>
            <a:off x="2408355" y="3303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59811E5-8677-7B80-0AA4-CFF158A9C212}"/>
              </a:ext>
            </a:extLst>
          </p:cNvPr>
          <p:cNvSpPr/>
          <p:nvPr/>
        </p:nvSpPr>
        <p:spPr>
          <a:xfrm>
            <a:off x="2408355" y="3785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7FB486B-52AE-0FAA-289A-A00A6461AE93}"/>
              </a:ext>
            </a:extLst>
          </p:cNvPr>
          <p:cNvSpPr/>
          <p:nvPr/>
        </p:nvSpPr>
        <p:spPr>
          <a:xfrm>
            <a:off x="2403528" y="4571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B923AF0-C484-DC13-76FB-92A63C5F0D02}"/>
              </a:ext>
            </a:extLst>
          </p:cNvPr>
          <p:cNvSpPr txBox="1"/>
          <p:nvPr/>
        </p:nvSpPr>
        <p:spPr>
          <a:xfrm rot="5400000">
            <a:off x="2314431" y="4301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5F4AD9-61E4-483D-C160-C268A20ADC5F}"/>
              </a:ext>
            </a:extLst>
          </p:cNvPr>
          <p:cNvSpPr/>
          <p:nvPr/>
        </p:nvSpPr>
        <p:spPr>
          <a:xfrm>
            <a:off x="2397919" y="5041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A1985F1-FDCE-BCA7-3DD8-5474F115813C}"/>
              </a:ext>
            </a:extLst>
          </p:cNvPr>
          <p:cNvSpPr/>
          <p:nvPr/>
        </p:nvSpPr>
        <p:spPr>
          <a:xfrm>
            <a:off x="2397919" y="5523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E173C8C-B456-4DCC-65B4-120499061531}"/>
              </a:ext>
            </a:extLst>
          </p:cNvPr>
          <p:cNvSpPr/>
          <p:nvPr/>
        </p:nvSpPr>
        <p:spPr>
          <a:xfrm>
            <a:off x="2393092" y="6310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BDB4E-4C3E-4D0B-6050-AF3DA727304E}"/>
              </a:ext>
            </a:extLst>
          </p:cNvPr>
          <p:cNvSpPr txBox="1"/>
          <p:nvPr/>
        </p:nvSpPr>
        <p:spPr>
          <a:xfrm rot="5400000">
            <a:off x="2303995" y="6039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5491175-CB53-D07B-FEC0-714BB59FEDC6}"/>
              </a:ext>
            </a:extLst>
          </p:cNvPr>
          <p:cNvSpPr txBox="1"/>
          <p:nvPr/>
        </p:nvSpPr>
        <p:spPr>
          <a:xfrm>
            <a:off x="3542330" y="3920324"/>
            <a:ext cx="255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 * 128 * 128 = 49,152</a:t>
            </a:r>
            <a:endParaRPr kumimoji="1" lang="zh-TW" altLang="en-US" dirty="0"/>
          </a:p>
        </p:txBody>
      </p:sp>
      <p:sp>
        <p:nvSpPr>
          <p:cNvPr id="62" name="右大括弧 61">
            <a:extLst>
              <a:ext uri="{FF2B5EF4-FFF2-40B4-BE49-F238E27FC236}">
                <a16:creationId xmlns:a16="http://schemas.microsoft.com/office/drawing/2014/main" id="{5880AEA6-280E-32BC-7A40-E015B3C9712A}"/>
              </a:ext>
            </a:extLst>
          </p:cNvPr>
          <p:cNvSpPr/>
          <p:nvPr/>
        </p:nvSpPr>
        <p:spPr>
          <a:xfrm>
            <a:off x="3063782" y="1716778"/>
            <a:ext cx="496717" cy="477642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5A29FB8-FA7E-FC5D-8A7C-C9790A3F68FB}"/>
              </a:ext>
            </a:extLst>
          </p:cNvPr>
          <p:cNvSpPr txBox="1"/>
          <p:nvPr/>
        </p:nvSpPr>
        <p:spPr>
          <a:xfrm>
            <a:off x="5986732" y="5216081"/>
            <a:ext cx="14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 = 49,152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B05BC8-A6A4-2937-FDD3-EEB4CF0A054F}"/>
              </a:ext>
            </a:extLst>
          </p:cNvPr>
          <p:cNvSpPr txBox="1"/>
          <p:nvPr/>
        </p:nvSpPr>
        <p:spPr>
          <a:xfrm>
            <a:off x="901414" y="2199778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ACBE320-B8BD-B124-0A06-4C1D95C2470A}"/>
              </a:ext>
            </a:extLst>
          </p:cNvPr>
          <p:cNvSpPr/>
          <p:nvPr/>
        </p:nvSpPr>
        <p:spPr>
          <a:xfrm>
            <a:off x="2179553" y="164834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442D9D9-43B3-BBE0-94B0-2A16E9E4FAB2}"/>
              </a:ext>
            </a:extLst>
          </p:cNvPr>
          <p:cNvSpPr/>
          <p:nvPr/>
        </p:nvSpPr>
        <p:spPr>
          <a:xfrm>
            <a:off x="2175701" y="338651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B36EAD-5EF5-2979-2475-8B680A0968C6}"/>
              </a:ext>
            </a:extLst>
          </p:cNvPr>
          <p:cNvSpPr txBox="1"/>
          <p:nvPr/>
        </p:nvSpPr>
        <p:spPr>
          <a:xfrm>
            <a:off x="897562" y="3897668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BBA9EA0A-E011-7433-28B2-80666CBEBF32}"/>
              </a:ext>
            </a:extLst>
          </p:cNvPr>
          <p:cNvSpPr/>
          <p:nvPr/>
        </p:nvSpPr>
        <p:spPr>
          <a:xfrm>
            <a:off x="2176859" y="512591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EA08C-609D-29B5-322D-BA5667915DD5}"/>
              </a:ext>
            </a:extLst>
          </p:cNvPr>
          <p:cNvSpPr txBox="1"/>
          <p:nvPr/>
        </p:nvSpPr>
        <p:spPr>
          <a:xfrm>
            <a:off x="903938" y="5677353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5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7638</TotalTime>
  <Words>3200</Words>
  <Application>Microsoft Macintosh PowerPoint</Application>
  <PresentationFormat>寬螢幕</PresentationFormat>
  <Paragraphs>1999</Paragraphs>
  <Slides>51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7" baseType="lpstr">
      <vt:lpstr>Microsoft JhengHei</vt:lpstr>
      <vt:lpstr>Arial</vt:lpstr>
      <vt:lpstr>Calibri</vt:lpstr>
      <vt:lpstr>Cambria Math</vt:lpstr>
      <vt:lpstr>Consolas</vt:lpstr>
      <vt:lpstr>回顧</vt:lpstr>
      <vt:lpstr>深度學習 Deep Learning</vt:lpstr>
      <vt:lpstr>Outline</vt:lpstr>
      <vt:lpstr>什麼是機器學習？(以電腦視覺為例)</vt:lpstr>
      <vt:lpstr>LeNet-5: Early Convolutional Neural Networks</vt:lpstr>
      <vt:lpstr>Examples of Convolutions</vt:lpstr>
      <vt:lpstr>Images</vt:lpstr>
      <vt:lpstr>RGB Images (彩色影像)</vt:lpstr>
      <vt:lpstr>Gray-scale Images (灰階影像)</vt:lpstr>
      <vt:lpstr>Image inputs are too big for an MLP</vt:lpstr>
      <vt:lpstr>Convolutional Neural Networks</vt:lpstr>
      <vt:lpstr>卷積層有兩個重要的設定參數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2)</vt:lpstr>
      <vt:lpstr>Convolutions (stride = 2)</vt:lpstr>
      <vt:lpstr>Convolutions (stride = 2)</vt:lpstr>
      <vt:lpstr>Convolutions (stride = 2, padding = 1)</vt:lpstr>
      <vt:lpstr>Convolutions (stride = 2, padding = 1)</vt:lpstr>
      <vt:lpstr>Convolutions (stride = 2, padding = 1)</vt:lpstr>
      <vt:lpstr>Convolutions (stride = 2, padding = 1)</vt:lpstr>
      <vt:lpstr>Convolutions (stride = 2, padding = 1)</vt:lpstr>
      <vt:lpstr>Convolutions (stride = 2)</vt:lpstr>
      <vt:lpstr>Convolutions (stride = 2)</vt:lpstr>
      <vt:lpstr>Convolutions (stride = 2)</vt:lpstr>
      <vt:lpstr>Convolutions (stride = 2)</vt:lpstr>
      <vt:lpstr>Filters 數目與 output_channels 的關係</vt:lpstr>
      <vt:lpstr>Convolutions (RGB)</vt:lpstr>
      <vt:lpstr>Convolutional layer is not fully-connected</vt:lpstr>
      <vt:lpstr>Convolutional layer vs. FC layer 參數量</vt:lpstr>
      <vt:lpstr>Convolutional layer vs. FC layer 參數量</vt:lpstr>
      <vt:lpstr>Implementation in PyTorch</vt:lpstr>
      <vt:lpstr>Pooling (example of Max Pooling)</vt:lpstr>
      <vt:lpstr>Pooling (example of Average Pooling)</vt:lpstr>
      <vt:lpstr>Pooling (example of Max Pooling)</vt:lpstr>
      <vt:lpstr>2D Pooling on RGB Images</vt:lpstr>
      <vt:lpstr>[Important Notes] Meaning of Pooling</vt:lpstr>
      <vt:lpstr>CNN 的結局</vt:lpstr>
      <vt:lpstr>The whole CNN</vt:lpstr>
      <vt:lpstr>Fully-connected Networks</vt:lpstr>
      <vt:lpstr>Why Flatten?</vt:lpstr>
      <vt:lpstr>CNN Summary</vt:lpstr>
      <vt:lpstr>ConvNets are everywhere</vt:lpstr>
      <vt:lpstr>Advanced CNNs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1170</cp:revision>
  <dcterms:created xsi:type="dcterms:W3CDTF">2025-02-06T07:16:08Z</dcterms:created>
  <dcterms:modified xsi:type="dcterms:W3CDTF">2025-10-07T16:07:13Z</dcterms:modified>
</cp:coreProperties>
</file>